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10287000" cx="18288000"/>
  <p:notesSz cx="6858000" cy="9144000"/>
  <p:embeddedFontLst>
    <p:embeddedFont>
      <p:font typeface="Inter SemiBold"/>
      <p:regular r:id="rId31"/>
      <p:bold r:id="rId32"/>
      <p:italic r:id="rId33"/>
      <p:boldItalic r:id="rId34"/>
    </p:embeddedFont>
    <p:embeddedFont>
      <p:font typeface="Arimo"/>
      <p:regular r:id="rId35"/>
      <p:bold r:id="rId36"/>
      <p:italic r:id="rId37"/>
      <p:boldItalic r:id="rId38"/>
    </p:embeddedFont>
    <p:embeddedFont>
      <p:font typeface="Amiri"/>
      <p:regular r:id="rId39"/>
      <p:bold r:id="rId40"/>
      <p:italic r:id="rId41"/>
      <p:boldItalic r:id="rId42"/>
    </p:embeddedFont>
    <p:embeddedFont>
      <p:font typeface="Inter"/>
      <p:bold r:id="rId43"/>
      <p:boldItalic r:id="rId44"/>
    </p:embeddedFont>
    <p:embeddedFont>
      <p:font typeface="Open Sans SemiBold"/>
      <p:regular r:id="rId45"/>
      <p:bold r:id="rId46"/>
      <p:italic r:id="rId47"/>
      <p:boldItalic r:id="rId48"/>
    </p:embeddedFont>
    <p:embeddedFont>
      <p:font typeface="Open Sans Medium"/>
      <p:regular r:id="rId49"/>
      <p:bold r:id="rId50"/>
      <p:italic r:id="rId51"/>
      <p:boldItalic r:id="rId52"/>
    </p:embeddedFont>
    <p:embeddedFont>
      <p:font typeface="Inter Medium"/>
      <p:regular r:id="rId53"/>
      <p:bold r:id="rId54"/>
      <p:italic r:id="rId55"/>
      <p:boldItalic r:id="rId56"/>
    </p:embeddedFont>
    <p:embeddedFont>
      <p:font typeface="Open Sans"/>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9" roundtripDataSignature="AMtx7mhIvi5u1VPThRzQiq87xQH5DqRs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miri-bold.fntdata"/><Relationship Id="rId42" Type="http://schemas.openxmlformats.org/officeDocument/2006/relationships/font" Target="fonts/Amiri-boldItalic.fntdata"/><Relationship Id="rId41" Type="http://schemas.openxmlformats.org/officeDocument/2006/relationships/font" Target="fonts/Amiri-italic.fntdata"/><Relationship Id="rId44" Type="http://schemas.openxmlformats.org/officeDocument/2006/relationships/font" Target="fonts/Inter-boldItalic.fntdata"/><Relationship Id="rId43" Type="http://schemas.openxmlformats.org/officeDocument/2006/relationships/font" Target="fonts/Inter-bold.fntdata"/><Relationship Id="rId46" Type="http://schemas.openxmlformats.org/officeDocument/2006/relationships/font" Target="fonts/OpenSansSemiBold-bold.fntdata"/><Relationship Id="rId45" Type="http://schemas.openxmlformats.org/officeDocument/2006/relationships/font" Target="fonts/OpenSans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penSansSemiBold-boldItalic.fntdata"/><Relationship Id="rId47" Type="http://schemas.openxmlformats.org/officeDocument/2006/relationships/font" Target="fonts/OpenSansSemiBold-italic.fntdata"/><Relationship Id="rId49" Type="http://schemas.openxmlformats.org/officeDocument/2006/relationships/font" Target="fonts/OpenSansMedium-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SemiBold-regular.fntdata"/><Relationship Id="rId30" Type="http://schemas.openxmlformats.org/officeDocument/2006/relationships/slide" Target="slides/slide25.xml"/><Relationship Id="rId33" Type="http://schemas.openxmlformats.org/officeDocument/2006/relationships/font" Target="fonts/InterSemiBold-italic.fntdata"/><Relationship Id="rId32" Type="http://schemas.openxmlformats.org/officeDocument/2006/relationships/font" Target="fonts/InterSemiBold-bold.fntdata"/><Relationship Id="rId35" Type="http://schemas.openxmlformats.org/officeDocument/2006/relationships/font" Target="fonts/Arimo-regular.fntdata"/><Relationship Id="rId34" Type="http://schemas.openxmlformats.org/officeDocument/2006/relationships/font" Target="fonts/InterSemiBold-boldItalic.fntdata"/><Relationship Id="rId37" Type="http://schemas.openxmlformats.org/officeDocument/2006/relationships/font" Target="fonts/Arimo-italic.fntdata"/><Relationship Id="rId36" Type="http://schemas.openxmlformats.org/officeDocument/2006/relationships/font" Target="fonts/Arimo-bold.fntdata"/><Relationship Id="rId39" Type="http://schemas.openxmlformats.org/officeDocument/2006/relationships/font" Target="fonts/Amiri-regular.fntdata"/><Relationship Id="rId38" Type="http://schemas.openxmlformats.org/officeDocument/2006/relationships/font" Target="fonts/Arimo-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Medium-italic.fntdata"/><Relationship Id="rId50" Type="http://schemas.openxmlformats.org/officeDocument/2006/relationships/font" Target="fonts/OpenSansMedium-bold.fntdata"/><Relationship Id="rId53" Type="http://schemas.openxmlformats.org/officeDocument/2006/relationships/font" Target="fonts/InterMedium-regular.fntdata"/><Relationship Id="rId52" Type="http://schemas.openxmlformats.org/officeDocument/2006/relationships/font" Target="fonts/OpenSansMedium-boldItalic.fntdata"/><Relationship Id="rId11" Type="http://schemas.openxmlformats.org/officeDocument/2006/relationships/slide" Target="slides/slide6.xml"/><Relationship Id="rId55" Type="http://schemas.openxmlformats.org/officeDocument/2006/relationships/font" Target="fonts/InterMedium-italic.fntdata"/><Relationship Id="rId10" Type="http://schemas.openxmlformats.org/officeDocument/2006/relationships/slide" Target="slides/slide5.xml"/><Relationship Id="rId54" Type="http://schemas.openxmlformats.org/officeDocument/2006/relationships/font" Target="fonts/InterMedium-bold.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InterMedium-boldItalic.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3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3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5"/>
          <p:cNvSpPr/>
          <p:nvPr>
            <p:ph idx="2" type="pic"/>
          </p:nvPr>
        </p:nvSpPr>
        <p:spPr>
          <a:xfrm>
            <a:off x="1792288" y="612775"/>
            <a:ext cx="5486400" cy="4114800"/>
          </a:xfrm>
          <a:prstGeom prst="rect">
            <a:avLst/>
          </a:prstGeom>
          <a:noFill/>
          <a:ln>
            <a:noFill/>
          </a:ln>
        </p:spPr>
      </p:sp>
      <p:sp>
        <p:nvSpPr>
          <p:cNvPr id="64" name="Google Shape;64;p3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png"/><Relationship Id="rId11" Type="http://schemas.openxmlformats.org/officeDocument/2006/relationships/image" Target="../media/image17.jpg"/><Relationship Id="rId10" Type="http://schemas.openxmlformats.org/officeDocument/2006/relationships/image" Target="../media/image1.jpg"/><Relationship Id="rId12" Type="http://schemas.openxmlformats.org/officeDocument/2006/relationships/image" Target="../media/image9.jpg"/><Relationship Id="rId9" Type="http://schemas.openxmlformats.org/officeDocument/2006/relationships/image" Target="../media/image4.jpg"/><Relationship Id="rId5" Type="http://schemas.openxmlformats.org/officeDocument/2006/relationships/image" Target="../media/image3.png"/><Relationship Id="rId6" Type="http://schemas.openxmlformats.org/officeDocument/2006/relationships/image" Target="../media/image44.gif"/><Relationship Id="rId7" Type="http://schemas.openxmlformats.org/officeDocument/2006/relationships/image" Target="../media/image2.png"/><Relationship Id="rId8"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49.png"/><Relationship Id="rId5"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0.png"/><Relationship Id="rId7"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5.png"/><Relationship Id="rId4" Type="http://schemas.openxmlformats.org/officeDocument/2006/relationships/image" Target="../media/image6.png"/><Relationship Id="rId5" Type="http://schemas.openxmlformats.org/officeDocument/2006/relationships/hyperlink" Target="https://public.tableau.com/app/profile/ahmed.swilam7451/viz/shared/2WHFMHH4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3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4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36.jpg"/><Relationship Id="rId5"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4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4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8.png"/><Relationship Id="rId10" Type="http://schemas.openxmlformats.org/officeDocument/2006/relationships/image" Target="../media/image11.png"/><Relationship Id="rId9" Type="http://schemas.openxmlformats.org/officeDocument/2006/relationships/image" Target="../media/image5.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26.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0.jpg"/><Relationship Id="rId4" Type="http://schemas.openxmlformats.org/officeDocument/2006/relationships/image" Target="../media/image6.png"/><Relationship Id="rId5"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4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5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0.png"/><Relationship Id="rId5"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31.png"/><Relationship Id="rId5"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35.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25.png"/><Relationship Id="rId6" Type="http://schemas.openxmlformats.org/officeDocument/2006/relationships/hyperlink" Target="https://colab.research.google.com/drive/1BCBlmXNGcKdP1GB4CxsREEkrbf__0Ay8?usp=sharing" TargetMode="External"/><Relationship Id="rId7" Type="http://schemas.openxmlformats.org/officeDocument/2006/relationships/hyperlink" Target="https://colab.research.google.com/drive/1sq4kJc6c1-ApAKjcnZO9mlxixnDG3YL4?usp=sharing#scrollTo=ByBIoGsPSiM4"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grpSp>
        <p:nvGrpSpPr>
          <p:cNvPr id="84" name="Google Shape;84;p1"/>
          <p:cNvGrpSpPr/>
          <p:nvPr/>
        </p:nvGrpSpPr>
        <p:grpSpPr>
          <a:xfrm>
            <a:off x="-1402759" y="6802807"/>
            <a:ext cx="5402508" cy="5402508"/>
            <a:chOff x="0" y="0"/>
            <a:chExt cx="812800" cy="812800"/>
          </a:xfrm>
        </p:grpSpPr>
        <p:sp>
          <p:nvSpPr>
            <p:cNvPr id="85" name="Google Shape;85;p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87" name="Google Shape;87;p1"/>
          <p:cNvCxnSpPr/>
          <p:nvPr/>
        </p:nvCxnSpPr>
        <p:spPr>
          <a:xfrm>
            <a:off x="1385346" y="9504061"/>
            <a:ext cx="16138684" cy="0"/>
          </a:xfrm>
          <a:prstGeom prst="straightConnector1">
            <a:avLst/>
          </a:prstGeom>
          <a:noFill/>
          <a:ln cap="flat" cmpd="sng" w="38100">
            <a:solidFill>
              <a:srgbClr val="17726D"/>
            </a:solidFill>
            <a:prstDash val="solid"/>
            <a:round/>
            <a:headEnd len="sm" w="sm" type="none"/>
            <a:tailEnd len="sm" w="sm" type="none"/>
          </a:ln>
        </p:spPr>
      </p:cxnSp>
      <p:grpSp>
        <p:nvGrpSpPr>
          <p:cNvPr id="88" name="Google Shape;88;p1"/>
          <p:cNvGrpSpPr/>
          <p:nvPr/>
        </p:nvGrpSpPr>
        <p:grpSpPr>
          <a:xfrm>
            <a:off x="17042860" y="-58778"/>
            <a:ext cx="1241303" cy="756432"/>
            <a:chOff x="0" y="-47625"/>
            <a:chExt cx="326928" cy="199225"/>
          </a:xfrm>
        </p:grpSpPr>
        <p:sp>
          <p:nvSpPr>
            <p:cNvPr id="89" name="Google Shape;89;p1"/>
            <p:cNvSpPr/>
            <p:nvPr/>
          </p:nvSpPr>
          <p:spPr>
            <a:xfrm>
              <a:off x="0" y="0"/>
              <a:ext cx="326928" cy="151600"/>
            </a:xfrm>
            <a:custGeom>
              <a:rect b="b" l="l" r="r" t="t"/>
              <a:pathLst>
                <a:path extrusionOk="0"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txBox="1"/>
            <p:nvPr/>
          </p:nvSpPr>
          <p:spPr>
            <a:xfrm>
              <a:off x="0" y="-47625"/>
              <a:ext cx="326928" cy="1992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91" name="Google Shape;91;p1"/>
          <p:cNvSpPr/>
          <p:nvPr/>
        </p:nvSpPr>
        <p:spPr>
          <a:xfrm>
            <a:off x="17346739" y="259780"/>
            <a:ext cx="633545" cy="300142"/>
          </a:xfrm>
          <a:custGeom>
            <a:rect b="b" l="l" r="r" t="t"/>
            <a:pathLst>
              <a:path extrusionOk="0" h="300142" w="633545">
                <a:moveTo>
                  <a:pt x="0" y="0"/>
                </a:moveTo>
                <a:lnTo>
                  <a:pt x="633545" y="0"/>
                </a:lnTo>
                <a:lnTo>
                  <a:pt x="633545" y="300142"/>
                </a:lnTo>
                <a:lnTo>
                  <a:pt x="0" y="300142"/>
                </a:lnTo>
                <a:lnTo>
                  <a:pt x="0" y="0"/>
                </a:lnTo>
                <a:close/>
              </a:path>
            </a:pathLst>
          </a:custGeom>
          <a:blipFill rotWithShape="1">
            <a:blip r:embed="rId3">
              <a:alphaModFix/>
            </a:blip>
            <a:stretch>
              <a:fillRect b="0" l="0" r="0" t="0"/>
            </a:stretch>
          </a:blipFill>
          <a:ln>
            <a:noFill/>
          </a:ln>
        </p:spPr>
      </p:sp>
      <p:sp>
        <p:nvSpPr>
          <p:cNvPr id="92" name="Google Shape;92;p1"/>
          <p:cNvSpPr/>
          <p:nvPr/>
        </p:nvSpPr>
        <p:spPr>
          <a:xfrm>
            <a:off x="159442" y="252503"/>
            <a:ext cx="915216" cy="841408"/>
          </a:xfrm>
          <a:custGeom>
            <a:rect b="b" l="l" r="r" t="t"/>
            <a:pathLst>
              <a:path extrusionOk="0" h="841408" w="915216">
                <a:moveTo>
                  <a:pt x="0" y="0"/>
                </a:moveTo>
                <a:lnTo>
                  <a:pt x="915216" y="0"/>
                </a:lnTo>
                <a:lnTo>
                  <a:pt x="915216" y="841407"/>
                </a:lnTo>
                <a:lnTo>
                  <a:pt x="0" y="841407"/>
                </a:lnTo>
                <a:lnTo>
                  <a:pt x="0" y="0"/>
                </a:lnTo>
                <a:close/>
              </a:path>
            </a:pathLst>
          </a:custGeom>
          <a:blipFill rotWithShape="1">
            <a:blip r:embed="rId4">
              <a:alphaModFix/>
            </a:blip>
            <a:stretch>
              <a:fillRect b="0" l="0" r="0" t="0"/>
            </a:stretch>
          </a:blipFill>
          <a:ln>
            <a:noFill/>
          </a:ln>
        </p:spPr>
      </p:sp>
      <p:sp>
        <p:nvSpPr>
          <p:cNvPr id="93" name="Google Shape;93;p1"/>
          <p:cNvSpPr/>
          <p:nvPr/>
        </p:nvSpPr>
        <p:spPr>
          <a:xfrm>
            <a:off x="14499580" y="827238"/>
            <a:ext cx="1653105" cy="1634507"/>
          </a:xfrm>
          <a:custGeom>
            <a:rect b="b" l="l" r="r" t="t"/>
            <a:pathLst>
              <a:path extrusionOk="0" h="1634507" w="1653105">
                <a:moveTo>
                  <a:pt x="0" y="0"/>
                </a:moveTo>
                <a:lnTo>
                  <a:pt x="1653105" y="0"/>
                </a:lnTo>
                <a:lnTo>
                  <a:pt x="1653105" y="1634507"/>
                </a:lnTo>
                <a:lnTo>
                  <a:pt x="0" y="1634507"/>
                </a:lnTo>
                <a:lnTo>
                  <a:pt x="0" y="0"/>
                </a:lnTo>
                <a:close/>
              </a:path>
            </a:pathLst>
          </a:custGeom>
          <a:blipFill rotWithShape="1">
            <a:blip r:embed="rId5">
              <a:alphaModFix/>
            </a:blip>
            <a:stretch>
              <a:fillRect b="0" l="0" r="0" t="0"/>
            </a:stretch>
          </a:blipFill>
          <a:ln>
            <a:noFill/>
          </a:ln>
        </p:spPr>
      </p:sp>
      <p:pic>
        <p:nvPicPr>
          <p:cNvPr id="94" name="Google Shape;94;p1"/>
          <p:cNvPicPr preferRelativeResize="0"/>
          <p:nvPr/>
        </p:nvPicPr>
        <p:blipFill rotWithShape="1">
          <a:blip r:embed="rId6">
            <a:alphaModFix/>
          </a:blip>
          <a:srcRect b="0" l="0" r="0" t="0"/>
          <a:stretch/>
        </p:blipFill>
        <p:spPr>
          <a:xfrm>
            <a:off x="16921695" y="8546348"/>
            <a:ext cx="1204670" cy="957712"/>
          </a:xfrm>
          <a:prstGeom prst="rect">
            <a:avLst/>
          </a:prstGeom>
          <a:noFill/>
          <a:ln>
            <a:noFill/>
          </a:ln>
        </p:spPr>
      </p:pic>
      <p:sp>
        <p:nvSpPr>
          <p:cNvPr id="95" name="Google Shape;95;p1"/>
          <p:cNvSpPr/>
          <p:nvPr/>
        </p:nvSpPr>
        <p:spPr>
          <a:xfrm>
            <a:off x="113280" y="3083553"/>
            <a:ext cx="961378" cy="903606"/>
          </a:xfrm>
          <a:custGeom>
            <a:rect b="b" l="l" r="r" t="t"/>
            <a:pathLst>
              <a:path extrusionOk="0" h="903606" w="961378">
                <a:moveTo>
                  <a:pt x="0" y="0"/>
                </a:moveTo>
                <a:lnTo>
                  <a:pt x="961378" y="0"/>
                </a:lnTo>
                <a:lnTo>
                  <a:pt x="961378" y="903606"/>
                </a:lnTo>
                <a:lnTo>
                  <a:pt x="0" y="903606"/>
                </a:lnTo>
                <a:lnTo>
                  <a:pt x="0" y="0"/>
                </a:lnTo>
                <a:close/>
              </a:path>
            </a:pathLst>
          </a:custGeom>
          <a:blipFill rotWithShape="1">
            <a:blip r:embed="rId7">
              <a:alphaModFix/>
            </a:blip>
            <a:stretch>
              <a:fillRect b="0" l="-27998" r="-27998" t="0"/>
            </a:stretch>
          </a:blipFill>
          <a:ln>
            <a:noFill/>
          </a:ln>
        </p:spPr>
      </p:sp>
      <p:grpSp>
        <p:nvGrpSpPr>
          <p:cNvPr id="96" name="Google Shape;96;p1"/>
          <p:cNvGrpSpPr/>
          <p:nvPr/>
        </p:nvGrpSpPr>
        <p:grpSpPr>
          <a:xfrm>
            <a:off x="520029" y="4758168"/>
            <a:ext cx="2854536" cy="2770686"/>
            <a:chOff x="-23042" y="66269"/>
            <a:chExt cx="6542159" cy="6349987"/>
          </a:xfrm>
        </p:grpSpPr>
        <p:sp>
          <p:nvSpPr>
            <p:cNvPr id="97" name="Google Shape;97;p1"/>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8">
                <a:alphaModFix/>
              </a:blip>
              <a:stretch>
                <a:fillRect b="-45301" l="222" r="222" t="-2860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C39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1"/>
          <p:cNvGrpSpPr/>
          <p:nvPr/>
        </p:nvGrpSpPr>
        <p:grpSpPr>
          <a:xfrm>
            <a:off x="4264900" y="4758168"/>
            <a:ext cx="2854536" cy="2770686"/>
            <a:chOff x="-23042" y="66269"/>
            <a:chExt cx="6542159" cy="6349987"/>
          </a:xfrm>
        </p:grpSpPr>
        <p:sp>
          <p:nvSpPr>
            <p:cNvPr id="100" name="Google Shape;100;p1"/>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9">
                <a:alphaModFix/>
              </a:blip>
              <a:stretch>
                <a:fillRect b="-7135" l="222" r="222" t="-2619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C39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 name="Google Shape;102;p1"/>
          <p:cNvGrpSpPr/>
          <p:nvPr/>
        </p:nvGrpSpPr>
        <p:grpSpPr>
          <a:xfrm>
            <a:off x="7995148" y="4796628"/>
            <a:ext cx="2854536" cy="2770686"/>
            <a:chOff x="-23042" y="66269"/>
            <a:chExt cx="6542159" cy="6349987"/>
          </a:xfrm>
        </p:grpSpPr>
        <p:sp>
          <p:nvSpPr>
            <p:cNvPr id="103" name="Google Shape;103;p1"/>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10">
                <a:alphaModFix/>
              </a:blip>
              <a:stretch>
                <a:fillRect b="-34000" l="222" r="222" t="-1599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C39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 name="Google Shape;105;p1"/>
          <p:cNvGrpSpPr/>
          <p:nvPr/>
        </p:nvGrpSpPr>
        <p:grpSpPr>
          <a:xfrm>
            <a:off x="11415670" y="4895216"/>
            <a:ext cx="2854536" cy="2770686"/>
            <a:chOff x="-23042" y="66269"/>
            <a:chExt cx="6542159" cy="6349987"/>
          </a:xfrm>
        </p:grpSpPr>
        <p:sp>
          <p:nvSpPr>
            <p:cNvPr id="106" name="Google Shape;106;p1"/>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11">
                <a:alphaModFix/>
              </a:blip>
              <a:stretch>
                <a:fillRect b="0" l="222" r="2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C39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 name="Google Shape;108;p1"/>
          <p:cNvGrpSpPr/>
          <p:nvPr/>
        </p:nvGrpSpPr>
        <p:grpSpPr>
          <a:xfrm>
            <a:off x="14661009" y="4895216"/>
            <a:ext cx="2854536" cy="2770686"/>
            <a:chOff x="-23042" y="66269"/>
            <a:chExt cx="6542159" cy="6349987"/>
          </a:xfrm>
        </p:grpSpPr>
        <p:sp>
          <p:nvSpPr>
            <p:cNvPr id="109" name="Google Shape;109;p1"/>
            <p:cNvSpPr/>
            <p:nvPr/>
          </p:nvSpPr>
          <p:spPr>
            <a:xfrm>
              <a:off x="-23042" y="119185"/>
              <a:ext cx="6542159" cy="6244242"/>
            </a:xfrm>
            <a:custGeom>
              <a:rect b="b" l="l" r="r" t="t"/>
              <a:pathLst>
                <a:path extrusionOk="0"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rotWithShape="1">
              <a:blip r:embed="rId12">
                <a:alphaModFix/>
              </a:blip>
              <a:stretch>
                <a:fillRect b="-16818" l="222" r="222" t="-1681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
            <p:cNvSpPr/>
            <p:nvPr/>
          </p:nvSpPr>
          <p:spPr>
            <a:xfrm>
              <a:off x="73038" y="66269"/>
              <a:ext cx="6350000" cy="6349987"/>
            </a:xfrm>
            <a:custGeom>
              <a:rect b="b" l="l" r="r" t="t"/>
              <a:pathLst>
                <a:path extrusionOk="0"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0C39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
          <p:cNvSpPr txBox="1"/>
          <p:nvPr/>
        </p:nvSpPr>
        <p:spPr>
          <a:xfrm>
            <a:off x="764931" y="983674"/>
            <a:ext cx="19630670" cy="2139028"/>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b="1" i="0" lang="en-US" sz="5411" u="none" cap="none" strike="noStrike">
                <a:solidFill>
                  <a:srgbClr val="17726D"/>
                </a:solidFill>
                <a:latin typeface="Open Sans"/>
                <a:ea typeface="Open Sans"/>
                <a:cs typeface="Open Sans"/>
                <a:sym typeface="Open Sans"/>
              </a:rPr>
              <a:t>MENTAL HEALTH&amp; TECHNOLOGY USAGE</a:t>
            </a:r>
            <a:endParaRPr/>
          </a:p>
          <a:p>
            <a:pPr indent="0" lvl="0" marL="0" marR="0" rtl="0" algn="l">
              <a:lnSpc>
                <a:spcPct val="178802"/>
              </a:lnSpc>
              <a:spcBef>
                <a:spcPts val="0"/>
              </a:spcBef>
              <a:spcAft>
                <a:spcPts val="0"/>
              </a:spcAft>
              <a:buNone/>
            </a:pPr>
            <a:r>
              <a:t/>
            </a:r>
            <a:endParaRPr b="1" i="0" sz="5411" u="none" cap="none" strike="noStrike">
              <a:solidFill>
                <a:srgbClr val="17726D"/>
              </a:solidFill>
              <a:latin typeface="Open Sans"/>
              <a:ea typeface="Open Sans"/>
              <a:cs typeface="Open Sans"/>
              <a:sym typeface="Open Sans"/>
            </a:endParaRPr>
          </a:p>
        </p:txBody>
      </p:sp>
      <p:cxnSp>
        <p:nvCxnSpPr>
          <p:cNvPr id="112" name="Google Shape;112;p1"/>
          <p:cNvCxnSpPr/>
          <p:nvPr/>
        </p:nvCxnSpPr>
        <p:spPr>
          <a:xfrm>
            <a:off x="1028700" y="2066281"/>
            <a:ext cx="12720802" cy="0"/>
          </a:xfrm>
          <a:prstGeom prst="straightConnector1">
            <a:avLst/>
          </a:prstGeom>
          <a:noFill/>
          <a:ln cap="flat" cmpd="sng" w="38100">
            <a:solidFill>
              <a:srgbClr val="17726D"/>
            </a:solidFill>
            <a:prstDash val="solid"/>
            <a:round/>
            <a:headEnd len="sm" w="sm" type="none"/>
            <a:tailEnd len="sm" w="sm" type="none"/>
          </a:ln>
        </p:spPr>
      </p:cxnSp>
      <p:sp>
        <p:nvSpPr>
          <p:cNvPr id="113" name="Google Shape;113;p1"/>
          <p:cNvSpPr txBox="1"/>
          <p:nvPr/>
        </p:nvSpPr>
        <p:spPr>
          <a:xfrm>
            <a:off x="14655283" y="9653345"/>
            <a:ext cx="2868747" cy="368301"/>
          </a:xfrm>
          <a:prstGeom prst="rect">
            <a:avLst/>
          </a:prstGeom>
          <a:noFill/>
          <a:ln>
            <a:noFill/>
          </a:ln>
        </p:spPr>
        <p:txBody>
          <a:bodyPr anchorCtr="0" anchor="t" bIns="0" lIns="0" spcFirstLastPara="1" rIns="0" wrap="square" tIns="0">
            <a:spAutoFit/>
          </a:bodyPr>
          <a:lstStyle/>
          <a:p>
            <a:pPr indent="0" lvl="0" marL="0" marR="0" rtl="0" algn="r">
              <a:lnSpc>
                <a:spcPct val="155027"/>
              </a:lnSpc>
              <a:spcBef>
                <a:spcPts val="0"/>
              </a:spcBef>
              <a:spcAft>
                <a:spcPts val="0"/>
              </a:spcAft>
              <a:buNone/>
            </a:pPr>
            <a:r>
              <a:rPr b="1" i="0" lang="en-US" sz="1999" u="none" cap="none" strike="noStrike">
                <a:solidFill>
                  <a:srgbClr val="000000"/>
                </a:solidFill>
                <a:latin typeface="Open Sans"/>
                <a:ea typeface="Open Sans"/>
                <a:cs typeface="Open Sans"/>
                <a:sym typeface="Open Sans"/>
              </a:rPr>
              <a:t>october 2024</a:t>
            </a:r>
            <a:endParaRPr/>
          </a:p>
        </p:txBody>
      </p:sp>
      <p:sp>
        <p:nvSpPr>
          <p:cNvPr id="114" name="Google Shape;114;p1"/>
          <p:cNvSpPr txBox="1"/>
          <p:nvPr/>
        </p:nvSpPr>
        <p:spPr>
          <a:xfrm>
            <a:off x="530083" y="7748465"/>
            <a:ext cx="3614553" cy="51435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Arimo"/>
                <a:ea typeface="Arimo"/>
                <a:cs typeface="Arimo"/>
                <a:sym typeface="Arimo"/>
              </a:rPr>
              <a:t>1-Ahmed Wagdy  </a:t>
            </a:r>
            <a:endParaRPr/>
          </a:p>
        </p:txBody>
      </p:sp>
      <p:sp>
        <p:nvSpPr>
          <p:cNvPr id="115" name="Google Shape;115;p1"/>
          <p:cNvSpPr txBox="1"/>
          <p:nvPr/>
        </p:nvSpPr>
        <p:spPr>
          <a:xfrm>
            <a:off x="1097739" y="3340728"/>
            <a:ext cx="3614553" cy="646431"/>
          </a:xfrm>
          <a:prstGeom prst="rect">
            <a:avLst/>
          </a:prstGeom>
          <a:noFill/>
          <a:ln>
            <a:noFill/>
          </a:ln>
        </p:spPr>
        <p:txBody>
          <a:bodyPr anchorCtr="0" anchor="t" bIns="0" lIns="0" spcFirstLastPara="1" rIns="0" wrap="square" tIns="0">
            <a:spAutoFit/>
          </a:bodyPr>
          <a:lstStyle/>
          <a:p>
            <a:pPr indent="0" lvl="0" marL="0" marR="0" rtl="0" algn="l">
              <a:lnSpc>
                <a:spcPct val="140010"/>
              </a:lnSpc>
              <a:spcBef>
                <a:spcPts val="0"/>
              </a:spcBef>
              <a:spcAft>
                <a:spcPts val="0"/>
              </a:spcAft>
              <a:buNone/>
            </a:pPr>
            <a:r>
              <a:rPr b="0" i="0" lang="en-US" sz="3799" u="none" cap="none" strike="noStrike">
                <a:solidFill>
                  <a:srgbClr val="000000"/>
                </a:solidFill>
                <a:latin typeface="Amiri"/>
                <a:ea typeface="Amiri"/>
                <a:cs typeface="Amiri"/>
                <a:sym typeface="Amiri"/>
              </a:rPr>
              <a:t>Team</a:t>
            </a:r>
            <a:endParaRPr/>
          </a:p>
        </p:txBody>
      </p:sp>
      <p:sp>
        <p:nvSpPr>
          <p:cNvPr id="116" name="Google Shape;116;p1"/>
          <p:cNvSpPr txBox="1"/>
          <p:nvPr/>
        </p:nvSpPr>
        <p:spPr>
          <a:xfrm>
            <a:off x="4144635" y="7797995"/>
            <a:ext cx="5279160" cy="51435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Arimo"/>
                <a:ea typeface="Arimo"/>
                <a:cs typeface="Arimo"/>
                <a:sym typeface="Arimo"/>
              </a:rPr>
              <a:t>2-Mariem Mohamed </a:t>
            </a:r>
            <a:endParaRPr/>
          </a:p>
        </p:txBody>
      </p:sp>
      <p:sp>
        <p:nvSpPr>
          <p:cNvPr id="117" name="Google Shape;117;p1"/>
          <p:cNvSpPr txBox="1"/>
          <p:nvPr/>
        </p:nvSpPr>
        <p:spPr>
          <a:xfrm>
            <a:off x="8454595" y="7804980"/>
            <a:ext cx="3614553" cy="51435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Arimo"/>
                <a:ea typeface="Arimo"/>
                <a:cs typeface="Arimo"/>
                <a:sym typeface="Arimo"/>
              </a:rPr>
              <a:t>3-Hager Saleh </a:t>
            </a:r>
            <a:endParaRPr/>
          </a:p>
        </p:txBody>
      </p:sp>
      <p:sp>
        <p:nvSpPr>
          <p:cNvPr id="118" name="Google Shape;118;p1"/>
          <p:cNvSpPr txBox="1"/>
          <p:nvPr/>
        </p:nvSpPr>
        <p:spPr>
          <a:xfrm>
            <a:off x="11674078" y="7748465"/>
            <a:ext cx="4150849" cy="51435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Arimo"/>
                <a:ea typeface="Arimo"/>
                <a:cs typeface="Arimo"/>
                <a:sym typeface="Arimo"/>
              </a:rPr>
              <a:t>4-Nouran Adel </a:t>
            </a:r>
            <a:endParaRPr/>
          </a:p>
        </p:txBody>
      </p:sp>
      <p:sp>
        <p:nvSpPr>
          <p:cNvPr id="119" name="Google Shape;119;p1"/>
          <p:cNvSpPr txBox="1"/>
          <p:nvPr/>
        </p:nvSpPr>
        <p:spPr>
          <a:xfrm>
            <a:off x="14673447" y="7748465"/>
            <a:ext cx="3614553" cy="514350"/>
          </a:xfrm>
          <a:prstGeom prst="rect">
            <a:avLst/>
          </a:prstGeom>
          <a:noFill/>
          <a:ln>
            <a:noFill/>
          </a:ln>
        </p:spPr>
        <p:txBody>
          <a:bodyPr anchorCtr="0" anchor="t" bIns="0" lIns="0" spcFirstLastPara="1" rIns="0" wrap="square" tIns="0">
            <a:spAutoFit/>
          </a:bodyPr>
          <a:lstStyle/>
          <a:p>
            <a:pPr indent="0" lvl="0" marL="0" marR="0" rtl="0" algn="l">
              <a:lnSpc>
                <a:spcPct val="140013"/>
              </a:lnSpc>
              <a:spcBef>
                <a:spcPts val="0"/>
              </a:spcBef>
              <a:spcAft>
                <a:spcPts val="0"/>
              </a:spcAft>
              <a:buNone/>
            </a:pPr>
            <a:r>
              <a:rPr b="0" i="0" lang="en-US" sz="2999" u="none" cap="none" strike="noStrike">
                <a:solidFill>
                  <a:srgbClr val="000000"/>
                </a:solidFill>
                <a:latin typeface="Arimo"/>
                <a:ea typeface="Arimo"/>
                <a:cs typeface="Arimo"/>
                <a:sym typeface="Arimo"/>
              </a:rPr>
              <a:t>5-Mayar Kamel </a:t>
            </a:r>
            <a:endParaRPr/>
          </a:p>
        </p:txBody>
      </p:sp>
      <p:sp>
        <p:nvSpPr>
          <p:cNvPr id="120" name="Google Shape;120;p1"/>
          <p:cNvSpPr txBox="1"/>
          <p:nvPr/>
        </p:nvSpPr>
        <p:spPr>
          <a:xfrm>
            <a:off x="1298495" y="2293393"/>
            <a:ext cx="6818840" cy="457835"/>
          </a:xfrm>
          <a:prstGeom prst="rect">
            <a:avLst/>
          </a:prstGeom>
          <a:noFill/>
          <a:ln>
            <a:noFill/>
          </a:ln>
        </p:spPr>
        <p:txBody>
          <a:bodyPr anchorCtr="0" anchor="t" bIns="0" lIns="0" spcFirstLastPara="1" rIns="0" wrap="square" tIns="0">
            <a:spAutoFit/>
          </a:bodyPr>
          <a:lstStyle/>
          <a:p>
            <a:pPr indent="0" lvl="0" marL="0" marR="0" rtl="0" algn="l">
              <a:lnSpc>
                <a:spcPct val="140015"/>
              </a:lnSpc>
              <a:spcBef>
                <a:spcPts val="0"/>
              </a:spcBef>
              <a:spcAft>
                <a:spcPts val="0"/>
              </a:spcAft>
              <a:buNone/>
            </a:pPr>
            <a:r>
              <a:rPr b="0" i="0" lang="en-US" sz="2599" u="none" cap="none" strike="noStrike">
                <a:solidFill>
                  <a:srgbClr val="000000"/>
                </a:solidFill>
                <a:latin typeface="Arimo"/>
                <a:ea typeface="Arimo"/>
                <a:cs typeface="Arimo"/>
                <a:sym typeface="Arimo"/>
              </a:rPr>
              <a:t>DATA ANLAYSIS PROJECT  </a:t>
            </a:r>
            <a:endParaRPr/>
          </a:p>
        </p:txBody>
      </p:sp>
      <p:sp>
        <p:nvSpPr>
          <p:cNvPr id="121" name="Google Shape;121;p1"/>
          <p:cNvSpPr txBox="1"/>
          <p:nvPr/>
        </p:nvSpPr>
        <p:spPr>
          <a:xfrm>
            <a:off x="7396842" y="2834413"/>
            <a:ext cx="8057764" cy="50038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0" i="0" lang="en-US" sz="2799" u="none" cap="none" strike="noStrike">
                <a:solidFill>
                  <a:srgbClr val="000000"/>
                </a:solidFill>
                <a:latin typeface="Arimo"/>
                <a:ea typeface="Arimo"/>
                <a:cs typeface="Arimo"/>
                <a:sym typeface="Arimo"/>
              </a:rPr>
              <a:t>Under the Supervision of Eng.Abdullah Kamal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grpSp>
        <p:nvGrpSpPr>
          <p:cNvPr id="279" name="Google Shape;279;p10"/>
          <p:cNvGrpSpPr/>
          <p:nvPr/>
        </p:nvGrpSpPr>
        <p:grpSpPr>
          <a:xfrm>
            <a:off x="17400866" y="-276979"/>
            <a:ext cx="5653390" cy="10467826"/>
            <a:chOff x="0" y="-47625"/>
            <a:chExt cx="1488959" cy="2756958"/>
          </a:xfrm>
        </p:grpSpPr>
        <p:sp>
          <p:nvSpPr>
            <p:cNvPr id="280" name="Google Shape;280;p10"/>
            <p:cNvSpPr/>
            <p:nvPr/>
          </p:nvSpPr>
          <p:spPr>
            <a:xfrm>
              <a:off x="0" y="0"/>
              <a:ext cx="1488959" cy="2709333"/>
            </a:xfrm>
            <a:custGeom>
              <a:rect b="b" l="l" r="r" t="t"/>
              <a:pathLst>
                <a:path extrusionOk="0" h="2709333" w="1488959">
                  <a:moveTo>
                    <a:pt x="0" y="0"/>
                  </a:moveTo>
                  <a:lnTo>
                    <a:pt x="1488959" y="0"/>
                  </a:lnTo>
                  <a:lnTo>
                    <a:pt x="1488959" y="2709333"/>
                  </a:lnTo>
                  <a:lnTo>
                    <a:pt x="0" y="2709333"/>
                  </a:lnTo>
                  <a:close/>
                </a:path>
              </a:pathLst>
            </a:custGeom>
            <a:solidFill>
              <a:srgbClr val="17726D"/>
            </a:solidFill>
            <a:ln>
              <a:noFill/>
            </a:ln>
          </p:spPr>
        </p:sp>
        <p:sp>
          <p:nvSpPr>
            <p:cNvPr id="281" name="Google Shape;281;p10"/>
            <p:cNvSpPr txBox="1"/>
            <p:nvPr/>
          </p:nvSpPr>
          <p:spPr>
            <a:xfrm>
              <a:off x="0" y="-47625"/>
              <a:ext cx="1488959"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2" name="Google Shape;282;p10"/>
          <p:cNvGrpSpPr/>
          <p:nvPr/>
        </p:nvGrpSpPr>
        <p:grpSpPr>
          <a:xfrm>
            <a:off x="17400866" y="-180826"/>
            <a:ext cx="863406" cy="2095645"/>
            <a:chOff x="0" y="-47625"/>
            <a:chExt cx="227399" cy="551939"/>
          </a:xfrm>
        </p:grpSpPr>
        <p:sp>
          <p:nvSpPr>
            <p:cNvPr id="283" name="Google Shape;283;p10"/>
            <p:cNvSpPr/>
            <p:nvPr/>
          </p:nvSpPr>
          <p:spPr>
            <a:xfrm>
              <a:off x="0" y="0"/>
              <a:ext cx="227399" cy="504314"/>
            </a:xfrm>
            <a:custGeom>
              <a:rect b="b" l="l" r="r" t="t"/>
              <a:pathLst>
                <a:path extrusionOk="0" h="504314" w="227399">
                  <a:moveTo>
                    <a:pt x="0" y="0"/>
                  </a:moveTo>
                  <a:lnTo>
                    <a:pt x="227399" y="0"/>
                  </a:lnTo>
                  <a:lnTo>
                    <a:pt x="227399" y="504314"/>
                  </a:lnTo>
                  <a:lnTo>
                    <a:pt x="0" y="504314"/>
                  </a:lnTo>
                  <a:close/>
                </a:path>
              </a:pathLst>
            </a:custGeom>
            <a:solidFill>
              <a:srgbClr val="17726D"/>
            </a:solidFill>
            <a:ln>
              <a:noFill/>
            </a:ln>
          </p:spPr>
        </p:sp>
        <p:sp>
          <p:nvSpPr>
            <p:cNvPr id="284" name="Google Shape;284;p10"/>
            <p:cNvSpPr txBox="1"/>
            <p:nvPr/>
          </p:nvSpPr>
          <p:spPr>
            <a:xfrm>
              <a:off x="0" y="-47625"/>
              <a:ext cx="227399" cy="55193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5" name="Google Shape;285;p10"/>
          <p:cNvGrpSpPr/>
          <p:nvPr/>
        </p:nvGrpSpPr>
        <p:grpSpPr>
          <a:xfrm>
            <a:off x="-1061650" y="8036778"/>
            <a:ext cx="3803190" cy="3803190"/>
            <a:chOff x="0" y="0"/>
            <a:chExt cx="812800" cy="812800"/>
          </a:xfrm>
        </p:grpSpPr>
        <p:sp>
          <p:nvSpPr>
            <p:cNvPr id="286" name="Google Shape;286;p1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88" name="Google Shape;288;p10"/>
          <p:cNvGrpSpPr/>
          <p:nvPr/>
        </p:nvGrpSpPr>
        <p:grpSpPr>
          <a:xfrm>
            <a:off x="0" y="9913868"/>
            <a:ext cx="18264272" cy="373132"/>
            <a:chOff x="0" y="-47625"/>
            <a:chExt cx="4810343" cy="98273"/>
          </a:xfrm>
        </p:grpSpPr>
        <p:sp>
          <p:nvSpPr>
            <p:cNvPr id="289" name="Google Shape;289;p10"/>
            <p:cNvSpPr/>
            <p:nvPr/>
          </p:nvSpPr>
          <p:spPr>
            <a:xfrm>
              <a:off x="0" y="0"/>
              <a:ext cx="4810343" cy="50648"/>
            </a:xfrm>
            <a:custGeom>
              <a:rect b="b" l="l" r="r" t="t"/>
              <a:pathLst>
                <a:path extrusionOk="0" h="50648" w="4810343">
                  <a:moveTo>
                    <a:pt x="0" y="0"/>
                  </a:moveTo>
                  <a:lnTo>
                    <a:pt x="4810343" y="0"/>
                  </a:lnTo>
                  <a:lnTo>
                    <a:pt x="4810343" y="50648"/>
                  </a:lnTo>
                  <a:lnTo>
                    <a:pt x="0" y="50648"/>
                  </a:lnTo>
                  <a:close/>
                </a:path>
              </a:pathLst>
            </a:custGeom>
            <a:solidFill>
              <a:srgbClr val="17726D"/>
            </a:solidFill>
            <a:ln>
              <a:noFill/>
            </a:ln>
          </p:spPr>
        </p:sp>
        <p:sp>
          <p:nvSpPr>
            <p:cNvPr id="290" name="Google Shape;290;p10"/>
            <p:cNvSpPr txBox="1"/>
            <p:nvPr/>
          </p:nvSpPr>
          <p:spPr>
            <a:xfrm>
              <a:off x="0" y="-47625"/>
              <a:ext cx="4810343" cy="9827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91" name="Google Shape;291;p10"/>
          <p:cNvSpPr/>
          <p:nvPr/>
        </p:nvSpPr>
        <p:spPr>
          <a:xfrm>
            <a:off x="113484" y="9253287"/>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292" name="Google Shape;292;p10"/>
          <p:cNvSpPr/>
          <p:nvPr/>
        </p:nvSpPr>
        <p:spPr>
          <a:xfrm>
            <a:off x="2541392" y="3283768"/>
            <a:ext cx="12020893" cy="6245297"/>
          </a:xfrm>
          <a:custGeom>
            <a:rect b="b" l="l" r="r" t="t"/>
            <a:pathLst>
              <a:path extrusionOk="0" h="6245297" w="12020893">
                <a:moveTo>
                  <a:pt x="0" y="0"/>
                </a:moveTo>
                <a:lnTo>
                  <a:pt x="12020893" y="0"/>
                </a:lnTo>
                <a:lnTo>
                  <a:pt x="12020893" y="6245297"/>
                </a:lnTo>
                <a:lnTo>
                  <a:pt x="0" y="6245297"/>
                </a:lnTo>
                <a:lnTo>
                  <a:pt x="0" y="0"/>
                </a:lnTo>
                <a:close/>
              </a:path>
            </a:pathLst>
          </a:custGeom>
          <a:blipFill rotWithShape="1">
            <a:blip r:embed="rId4">
              <a:alphaModFix/>
            </a:blip>
            <a:stretch>
              <a:fillRect b="0" l="0" r="0" t="0"/>
            </a:stretch>
          </a:blipFill>
          <a:ln>
            <a:noFill/>
          </a:ln>
        </p:spPr>
      </p:sp>
      <p:sp>
        <p:nvSpPr>
          <p:cNvPr id="293" name="Google Shape;293;p10"/>
          <p:cNvSpPr txBox="1"/>
          <p:nvPr/>
        </p:nvSpPr>
        <p:spPr>
          <a:xfrm>
            <a:off x="839945" y="552744"/>
            <a:ext cx="11794664"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DATA MERGING</a:t>
            </a:r>
            <a:endParaRPr/>
          </a:p>
        </p:txBody>
      </p:sp>
      <p:sp>
        <p:nvSpPr>
          <p:cNvPr id="294" name="Google Shape;294;p10"/>
          <p:cNvSpPr txBox="1"/>
          <p:nvPr/>
        </p:nvSpPr>
        <p:spPr>
          <a:xfrm>
            <a:off x="839945" y="1187927"/>
            <a:ext cx="10029226" cy="1836420"/>
          </a:xfrm>
          <a:prstGeom prst="rect">
            <a:avLst/>
          </a:prstGeom>
          <a:noFill/>
          <a:ln>
            <a:noFill/>
          </a:ln>
        </p:spPr>
        <p:txBody>
          <a:bodyPr anchorCtr="0" anchor="t" bIns="0" lIns="0" spcFirstLastPara="1" rIns="0" wrap="square" tIns="0">
            <a:spAutoFit/>
          </a:bodyPr>
          <a:lstStyle/>
          <a:p>
            <a:pPr indent="0" lvl="0" marL="0" marR="0" rtl="0" algn="just">
              <a:lnSpc>
                <a:spcPct val="20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55000"/>
              </a:lnSpc>
              <a:spcBef>
                <a:spcPts val="0"/>
              </a:spcBef>
              <a:spcAft>
                <a:spcPts val="0"/>
              </a:spcAft>
              <a:buNone/>
            </a:pPr>
            <a:r>
              <a:rPr b="0" i="0" lang="en-US" sz="2400" u="none" cap="none" strike="noStrike">
                <a:solidFill>
                  <a:srgbClr val="000000"/>
                </a:solidFill>
                <a:latin typeface="Open Sans"/>
                <a:ea typeface="Open Sans"/>
                <a:cs typeface="Open Sans"/>
                <a:sym typeface="Open Sans"/>
              </a:rPr>
              <a:t>SQL was used to combine datasets from different sources. The tables were linked based on shared user IDs, which helped create a complete data set ready for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grpSp>
        <p:nvGrpSpPr>
          <p:cNvPr id="299" name="Google Shape;299;p11"/>
          <p:cNvGrpSpPr/>
          <p:nvPr/>
        </p:nvGrpSpPr>
        <p:grpSpPr>
          <a:xfrm>
            <a:off x="17400866" y="-276979"/>
            <a:ext cx="5653390" cy="10467826"/>
            <a:chOff x="0" y="-47625"/>
            <a:chExt cx="1488959" cy="2756958"/>
          </a:xfrm>
        </p:grpSpPr>
        <p:sp>
          <p:nvSpPr>
            <p:cNvPr id="300" name="Google Shape;300;p11"/>
            <p:cNvSpPr/>
            <p:nvPr/>
          </p:nvSpPr>
          <p:spPr>
            <a:xfrm>
              <a:off x="0" y="0"/>
              <a:ext cx="1488959" cy="2709333"/>
            </a:xfrm>
            <a:custGeom>
              <a:rect b="b" l="l" r="r" t="t"/>
              <a:pathLst>
                <a:path extrusionOk="0" h="2709333" w="1488959">
                  <a:moveTo>
                    <a:pt x="0" y="0"/>
                  </a:moveTo>
                  <a:lnTo>
                    <a:pt x="1488959" y="0"/>
                  </a:lnTo>
                  <a:lnTo>
                    <a:pt x="1488959" y="2709333"/>
                  </a:lnTo>
                  <a:lnTo>
                    <a:pt x="0" y="2709333"/>
                  </a:lnTo>
                  <a:close/>
                </a:path>
              </a:pathLst>
            </a:custGeom>
            <a:solidFill>
              <a:srgbClr val="17726D"/>
            </a:solidFill>
            <a:ln>
              <a:noFill/>
            </a:ln>
          </p:spPr>
        </p:sp>
        <p:sp>
          <p:nvSpPr>
            <p:cNvPr id="301" name="Google Shape;301;p11"/>
            <p:cNvSpPr txBox="1"/>
            <p:nvPr/>
          </p:nvSpPr>
          <p:spPr>
            <a:xfrm>
              <a:off x="0" y="-47625"/>
              <a:ext cx="1488959"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2" name="Google Shape;302;p11"/>
          <p:cNvGrpSpPr/>
          <p:nvPr/>
        </p:nvGrpSpPr>
        <p:grpSpPr>
          <a:xfrm>
            <a:off x="17400866" y="-180826"/>
            <a:ext cx="863406" cy="2095645"/>
            <a:chOff x="0" y="-47625"/>
            <a:chExt cx="227399" cy="551939"/>
          </a:xfrm>
        </p:grpSpPr>
        <p:sp>
          <p:nvSpPr>
            <p:cNvPr id="303" name="Google Shape;303;p11"/>
            <p:cNvSpPr/>
            <p:nvPr/>
          </p:nvSpPr>
          <p:spPr>
            <a:xfrm>
              <a:off x="0" y="0"/>
              <a:ext cx="227399" cy="504314"/>
            </a:xfrm>
            <a:custGeom>
              <a:rect b="b" l="l" r="r" t="t"/>
              <a:pathLst>
                <a:path extrusionOk="0" h="504314" w="227399">
                  <a:moveTo>
                    <a:pt x="0" y="0"/>
                  </a:moveTo>
                  <a:lnTo>
                    <a:pt x="227399" y="0"/>
                  </a:lnTo>
                  <a:lnTo>
                    <a:pt x="227399" y="504314"/>
                  </a:lnTo>
                  <a:lnTo>
                    <a:pt x="0" y="504314"/>
                  </a:lnTo>
                  <a:close/>
                </a:path>
              </a:pathLst>
            </a:custGeom>
            <a:solidFill>
              <a:srgbClr val="17726D"/>
            </a:solidFill>
            <a:ln>
              <a:noFill/>
            </a:ln>
          </p:spPr>
        </p:sp>
        <p:sp>
          <p:nvSpPr>
            <p:cNvPr id="304" name="Google Shape;304;p11"/>
            <p:cNvSpPr txBox="1"/>
            <p:nvPr/>
          </p:nvSpPr>
          <p:spPr>
            <a:xfrm>
              <a:off x="0" y="-47625"/>
              <a:ext cx="227399" cy="55193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5" name="Google Shape;305;p11"/>
          <p:cNvGrpSpPr/>
          <p:nvPr/>
        </p:nvGrpSpPr>
        <p:grpSpPr>
          <a:xfrm>
            <a:off x="-1061650" y="8036778"/>
            <a:ext cx="3803190" cy="3803190"/>
            <a:chOff x="0" y="0"/>
            <a:chExt cx="812800" cy="812800"/>
          </a:xfrm>
        </p:grpSpPr>
        <p:sp>
          <p:nvSpPr>
            <p:cNvPr id="306" name="Google Shape;306;p1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08" name="Google Shape;308;p11"/>
          <p:cNvGrpSpPr/>
          <p:nvPr/>
        </p:nvGrpSpPr>
        <p:grpSpPr>
          <a:xfrm>
            <a:off x="0" y="9913868"/>
            <a:ext cx="18264272" cy="373132"/>
            <a:chOff x="0" y="-47625"/>
            <a:chExt cx="4810343" cy="98273"/>
          </a:xfrm>
        </p:grpSpPr>
        <p:sp>
          <p:nvSpPr>
            <p:cNvPr id="309" name="Google Shape;309;p11"/>
            <p:cNvSpPr/>
            <p:nvPr/>
          </p:nvSpPr>
          <p:spPr>
            <a:xfrm>
              <a:off x="0" y="0"/>
              <a:ext cx="4810343" cy="50648"/>
            </a:xfrm>
            <a:custGeom>
              <a:rect b="b" l="l" r="r" t="t"/>
              <a:pathLst>
                <a:path extrusionOk="0" h="50648" w="4810343">
                  <a:moveTo>
                    <a:pt x="0" y="0"/>
                  </a:moveTo>
                  <a:lnTo>
                    <a:pt x="4810343" y="0"/>
                  </a:lnTo>
                  <a:lnTo>
                    <a:pt x="4810343" y="50648"/>
                  </a:lnTo>
                  <a:lnTo>
                    <a:pt x="0" y="50648"/>
                  </a:lnTo>
                  <a:close/>
                </a:path>
              </a:pathLst>
            </a:custGeom>
            <a:solidFill>
              <a:srgbClr val="17726D"/>
            </a:solidFill>
            <a:ln>
              <a:noFill/>
            </a:ln>
          </p:spPr>
        </p:sp>
        <p:sp>
          <p:nvSpPr>
            <p:cNvPr id="310" name="Google Shape;310;p11"/>
            <p:cNvSpPr txBox="1"/>
            <p:nvPr/>
          </p:nvSpPr>
          <p:spPr>
            <a:xfrm>
              <a:off x="0" y="-47625"/>
              <a:ext cx="4810343" cy="9827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1" name="Google Shape;311;p11"/>
          <p:cNvSpPr/>
          <p:nvPr/>
        </p:nvSpPr>
        <p:spPr>
          <a:xfrm>
            <a:off x="113484" y="9253287"/>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312" name="Google Shape;312;p11"/>
          <p:cNvSpPr/>
          <p:nvPr/>
        </p:nvSpPr>
        <p:spPr>
          <a:xfrm>
            <a:off x="2185979" y="3137504"/>
            <a:ext cx="12200343" cy="6536486"/>
          </a:xfrm>
          <a:custGeom>
            <a:rect b="b" l="l" r="r" t="t"/>
            <a:pathLst>
              <a:path extrusionOk="0" h="6536486" w="12200343">
                <a:moveTo>
                  <a:pt x="0" y="0"/>
                </a:moveTo>
                <a:lnTo>
                  <a:pt x="12200343" y="0"/>
                </a:lnTo>
                <a:lnTo>
                  <a:pt x="12200343" y="6536487"/>
                </a:lnTo>
                <a:lnTo>
                  <a:pt x="0" y="6536487"/>
                </a:lnTo>
                <a:lnTo>
                  <a:pt x="0" y="0"/>
                </a:lnTo>
                <a:close/>
              </a:path>
            </a:pathLst>
          </a:custGeom>
          <a:blipFill rotWithShape="1">
            <a:blip r:embed="rId4">
              <a:alphaModFix/>
            </a:blip>
            <a:stretch>
              <a:fillRect b="0" l="0" r="0" t="0"/>
            </a:stretch>
          </a:blipFill>
          <a:ln>
            <a:noFill/>
          </a:ln>
        </p:spPr>
      </p:sp>
      <p:sp>
        <p:nvSpPr>
          <p:cNvPr id="313" name="Google Shape;313;p11"/>
          <p:cNvSpPr txBox="1"/>
          <p:nvPr/>
        </p:nvSpPr>
        <p:spPr>
          <a:xfrm>
            <a:off x="839945" y="552744"/>
            <a:ext cx="11794664"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DATA MERGING</a:t>
            </a:r>
            <a:endParaRPr/>
          </a:p>
        </p:txBody>
      </p:sp>
      <p:sp>
        <p:nvSpPr>
          <p:cNvPr id="314" name="Google Shape;314;p11"/>
          <p:cNvSpPr txBox="1"/>
          <p:nvPr/>
        </p:nvSpPr>
        <p:spPr>
          <a:xfrm>
            <a:off x="637765" y="1518210"/>
            <a:ext cx="15667145" cy="1836420"/>
          </a:xfrm>
          <a:prstGeom prst="rect">
            <a:avLst/>
          </a:prstGeom>
          <a:noFill/>
          <a:ln>
            <a:noFill/>
          </a:ln>
        </p:spPr>
        <p:txBody>
          <a:bodyPr anchorCtr="0" anchor="t" bIns="0" lIns="0" spcFirstLastPara="1" rIns="0" wrap="square" tIns="0">
            <a:spAutoFit/>
          </a:bodyPr>
          <a:lstStyle/>
          <a:p>
            <a:pPr indent="0" lvl="0" marL="0" marR="0" rtl="0" algn="just">
              <a:lnSpc>
                <a:spcPct val="155000"/>
              </a:lnSpc>
              <a:spcBef>
                <a:spcPts val="0"/>
              </a:spcBef>
              <a:spcAft>
                <a:spcPts val="0"/>
              </a:spcAft>
              <a:buNone/>
            </a:pPr>
            <a:r>
              <a:rPr b="0" i="0" lang="en-US" sz="2400" u="none" cap="none" strike="noStrike">
                <a:solidFill>
                  <a:srgbClr val="000000"/>
                </a:solidFill>
                <a:latin typeface="Open Sans"/>
                <a:ea typeface="Open Sans"/>
                <a:cs typeface="Open Sans"/>
                <a:sym typeface="Open Sans"/>
              </a:rPr>
              <a:t>o  The SQL query combines data from two tables into a single table by first inserting data from the first table and then updating the combined table with data from the second table for users who are not already included. The resulting table can be used for further data analysis and insights into user behavior patterns.</a:t>
            </a:r>
            <a:endParaRPr/>
          </a:p>
          <a:p>
            <a:pPr indent="0" lvl="0" marL="0" marR="0" rtl="0" algn="just">
              <a:lnSpc>
                <a:spcPct val="155000"/>
              </a:lnSpc>
              <a:spcBef>
                <a:spcPts val="0"/>
              </a:spcBef>
              <a:spcAft>
                <a:spcPts val="0"/>
              </a:spcAft>
              <a:buNone/>
            </a:pPr>
            <a:r>
              <a:t/>
            </a:r>
            <a:endParaRPr b="0" i="0" sz="2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grpSp>
        <p:nvGrpSpPr>
          <p:cNvPr id="319" name="Google Shape;319;p12"/>
          <p:cNvGrpSpPr/>
          <p:nvPr/>
        </p:nvGrpSpPr>
        <p:grpSpPr>
          <a:xfrm>
            <a:off x="17259300" y="-180826"/>
            <a:ext cx="5653390" cy="10467826"/>
            <a:chOff x="0" y="-47625"/>
            <a:chExt cx="1488959" cy="2756958"/>
          </a:xfrm>
        </p:grpSpPr>
        <p:sp>
          <p:nvSpPr>
            <p:cNvPr id="320" name="Google Shape;320;p12"/>
            <p:cNvSpPr/>
            <p:nvPr/>
          </p:nvSpPr>
          <p:spPr>
            <a:xfrm>
              <a:off x="0" y="0"/>
              <a:ext cx="1488959" cy="2709333"/>
            </a:xfrm>
            <a:custGeom>
              <a:rect b="b" l="l" r="r" t="t"/>
              <a:pathLst>
                <a:path extrusionOk="0" h="2709333" w="1488959">
                  <a:moveTo>
                    <a:pt x="0" y="0"/>
                  </a:moveTo>
                  <a:lnTo>
                    <a:pt x="1488959" y="0"/>
                  </a:lnTo>
                  <a:lnTo>
                    <a:pt x="1488959" y="2709333"/>
                  </a:lnTo>
                  <a:lnTo>
                    <a:pt x="0" y="2709333"/>
                  </a:lnTo>
                  <a:close/>
                </a:path>
              </a:pathLst>
            </a:custGeom>
            <a:solidFill>
              <a:srgbClr val="17726D"/>
            </a:solidFill>
            <a:ln>
              <a:noFill/>
            </a:ln>
          </p:spPr>
        </p:sp>
        <p:sp>
          <p:nvSpPr>
            <p:cNvPr id="321" name="Google Shape;321;p12"/>
            <p:cNvSpPr txBox="1"/>
            <p:nvPr/>
          </p:nvSpPr>
          <p:spPr>
            <a:xfrm>
              <a:off x="0" y="-47625"/>
              <a:ext cx="1488959"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2" name="Google Shape;322;p12"/>
          <p:cNvGrpSpPr/>
          <p:nvPr/>
        </p:nvGrpSpPr>
        <p:grpSpPr>
          <a:xfrm>
            <a:off x="17400866" y="-180826"/>
            <a:ext cx="863406" cy="2095645"/>
            <a:chOff x="0" y="-47625"/>
            <a:chExt cx="227399" cy="551939"/>
          </a:xfrm>
        </p:grpSpPr>
        <p:sp>
          <p:nvSpPr>
            <p:cNvPr id="323" name="Google Shape;323;p12"/>
            <p:cNvSpPr/>
            <p:nvPr/>
          </p:nvSpPr>
          <p:spPr>
            <a:xfrm>
              <a:off x="0" y="0"/>
              <a:ext cx="227399" cy="504314"/>
            </a:xfrm>
            <a:custGeom>
              <a:rect b="b" l="l" r="r" t="t"/>
              <a:pathLst>
                <a:path extrusionOk="0" h="504314" w="227399">
                  <a:moveTo>
                    <a:pt x="0" y="0"/>
                  </a:moveTo>
                  <a:lnTo>
                    <a:pt x="227399" y="0"/>
                  </a:lnTo>
                  <a:lnTo>
                    <a:pt x="227399" y="504314"/>
                  </a:lnTo>
                  <a:lnTo>
                    <a:pt x="0" y="504314"/>
                  </a:lnTo>
                  <a:close/>
                </a:path>
              </a:pathLst>
            </a:custGeom>
            <a:solidFill>
              <a:srgbClr val="17726D"/>
            </a:solidFill>
            <a:ln>
              <a:noFill/>
            </a:ln>
          </p:spPr>
        </p:sp>
        <p:sp>
          <p:nvSpPr>
            <p:cNvPr id="324" name="Google Shape;324;p12"/>
            <p:cNvSpPr txBox="1"/>
            <p:nvPr/>
          </p:nvSpPr>
          <p:spPr>
            <a:xfrm>
              <a:off x="0" y="-47625"/>
              <a:ext cx="227399" cy="55193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5" name="Google Shape;325;p12"/>
          <p:cNvGrpSpPr/>
          <p:nvPr/>
        </p:nvGrpSpPr>
        <p:grpSpPr>
          <a:xfrm>
            <a:off x="-1061650" y="8036778"/>
            <a:ext cx="3803190" cy="3803190"/>
            <a:chOff x="0" y="0"/>
            <a:chExt cx="812800" cy="812800"/>
          </a:xfrm>
        </p:grpSpPr>
        <p:sp>
          <p:nvSpPr>
            <p:cNvPr id="326" name="Google Shape;326;p12"/>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28" name="Google Shape;328;p12"/>
          <p:cNvGrpSpPr/>
          <p:nvPr/>
        </p:nvGrpSpPr>
        <p:grpSpPr>
          <a:xfrm>
            <a:off x="0" y="9913868"/>
            <a:ext cx="18264272" cy="373132"/>
            <a:chOff x="0" y="-47625"/>
            <a:chExt cx="4810343" cy="98273"/>
          </a:xfrm>
        </p:grpSpPr>
        <p:sp>
          <p:nvSpPr>
            <p:cNvPr id="329" name="Google Shape;329;p12"/>
            <p:cNvSpPr/>
            <p:nvPr/>
          </p:nvSpPr>
          <p:spPr>
            <a:xfrm>
              <a:off x="0" y="0"/>
              <a:ext cx="4810343" cy="50648"/>
            </a:xfrm>
            <a:custGeom>
              <a:rect b="b" l="l" r="r" t="t"/>
              <a:pathLst>
                <a:path extrusionOk="0" h="50648" w="4810343">
                  <a:moveTo>
                    <a:pt x="0" y="0"/>
                  </a:moveTo>
                  <a:lnTo>
                    <a:pt x="4810343" y="0"/>
                  </a:lnTo>
                  <a:lnTo>
                    <a:pt x="4810343" y="50648"/>
                  </a:lnTo>
                  <a:lnTo>
                    <a:pt x="0" y="50648"/>
                  </a:lnTo>
                  <a:close/>
                </a:path>
              </a:pathLst>
            </a:custGeom>
            <a:solidFill>
              <a:srgbClr val="17726D"/>
            </a:solidFill>
            <a:ln>
              <a:noFill/>
            </a:ln>
          </p:spPr>
        </p:sp>
        <p:sp>
          <p:nvSpPr>
            <p:cNvPr id="330" name="Google Shape;330;p12"/>
            <p:cNvSpPr txBox="1"/>
            <p:nvPr/>
          </p:nvSpPr>
          <p:spPr>
            <a:xfrm>
              <a:off x="0" y="-47625"/>
              <a:ext cx="4810343" cy="9827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31" name="Google Shape;331;p12"/>
          <p:cNvSpPr/>
          <p:nvPr/>
        </p:nvSpPr>
        <p:spPr>
          <a:xfrm>
            <a:off x="113484" y="9253287"/>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332" name="Google Shape;332;p12"/>
          <p:cNvSpPr/>
          <p:nvPr/>
        </p:nvSpPr>
        <p:spPr>
          <a:xfrm>
            <a:off x="335425" y="4740409"/>
            <a:ext cx="10415429" cy="2717895"/>
          </a:xfrm>
          <a:custGeom>
            <a:rect b="b" l="l" r="r" t="t"/>
            <a:pathLst>
              <a:path extrusionOk="0" h="2717895" w="10415429">
                <a:moveTo>
                  <a:pt x="0" y="0"/>
                </a:moveTo>
                <a:lnTo>
                  <a:pt x="10415429" y="0"/>
                </a:lnTo>
                <a:lnTo>
                  <a:pt x="10415429" y="2717895"/>
                </a:lnTo>
                <a:lnTo>
                  <a:pt x="0" y="2717895"/>
                </a:lnTo>
                <a:lnTo>
                  <a:pt x="0" y="0"/>
                </a:lnTo>
                <a:close/>
              </a:path>
            </a:pathLst>
          </a:custGeom>
          <a:blipFill rotWithShape="1">
            <a:blip r:embed="rId4">
              <a:alphaModFix/>
            </a:blip>
            <a:stretch>
              <a:fillRect b="0" l="0" r="0" t="0"/>
            </a:stretch>
          </a:blipFill>
          <a:ln>
            <a:noFill/>
          </a:ln>
        </p:spPr>
      </p:sp>
      <p:sp>
        <p:nvSpPr>
          <p:cNvPr id="333" name="Google Shape;333;p12"/>
          <p:cNvSpPr/>
          <p:nvPr/>
        </p:nvSpPr>
        <p:spPr>
          <a:xfrm>
            <a:off x="8882183" y="6939346"/>
            <a:ext cx="7876547" cy="2734645"/>
          </a:xfrm>
          <a:custGeom>
            <a:rect b="b" l="l" r="r" t="t"/>
            <a:pathLst>
              <a:path extrusionOk="0" h="2734645" w="7876547">
                <a:moveTo>
                  <a:pt x="0" y="0"/>
                </a:moveTo>
                <a:lnTo>
                  <a:pt x="7876546" y="0"/>
                </a:lnTo>
                <a:lnTo>
                  <a:pt x="7876546" y="2734645"/>
                </a:lnTo>
                <a:lnTo>
                  <a:pt x="0" y="2734645"/>
                </a:lnTo>
                <a:lnTo>
                  <a:pt x="0" y="0"/>
                </a:lnTo>
                <a:close/>
              </a:path>
            </a:pathLst>
          </a:custGeom>
          <a:blipFill rotWithShape="1">
            <a:blip r:embed="rId5">
              <a:alphaModFix/>
            </a:blip>
            <a:stretch>
              <a:fillRect b="0" l="0" r="0" t="0"/>
            </a:stretch>
          </a:blipFill>
          <a:ln>
            <a:noFill/>
          </a:ln>
        </p:spPr>
      </p:sp>
      <p:sp>
        <p:nvSpPr>
          <p:cNvPr id="334" name="Google Shape;334;p12"/>
          <p:cNvSpPr txBox="1"/>
          <p:nvPr/>
        </p:nvSpPr>
        <p:spPr>
          <a:xfrm>
            <a:off x="839945" y="552744"/>
            <a:ext cx="11794664"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DATA ANALYSIS</a:t>
            </a:r>
            <a:endParaRPr/>
          </a:p>
        </p:txBody>
      </p:sp>
      <p:sp>
        <p:nvSpPr>
          <p:cNvPr id="335" name="Google Shape;335;p12"/>
          <p:cNvSpPr txBox="1"/>
          <p:nvPr/>
        </p:nvSpPr>
        <p:spPr>
          <a:xfrm>
            <a:off x="839945" y="1299038"/>
            <a:ext cx="16084475" cy="2862898"/>
          </a:xfrm>
          <a:prstGeom prst="rect">
            <a:avLst/>
          </a:prstGeom>
          <a:noFill/>
          <a:ln>
            <a:noFill/>
          </a:ln>
        </p:spPr>
        <p:txBody>
          <a:bodyPr anchorCtr="0" anchor="t" bIns="0" lIns="0" spcFirstLastPara="1" rIns="0" wrap="square" tIns="0">
            <a:spAutoFit/>
          </a:bodyPr>
          <a:lstStyle/>
          <a:p>
            <a:pPr indent="0" lvl="0" marL="0" marR="0" rtl="0" algn="just">
              <a:lnSpc>
                <a:spcPct val="2066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55022"/>
              </a:lnSpc>
              <a:spcBef>
                <a:spcPts val="0"/>
              </a:spcBef>
              <a:spcAft>
                <a:spcPts val="0"/>
              </a:spcAft>
              <a:buNone/>
            </a:pPr>
            <a:r>
              <a:rPr b="0" i="0" lang="en-US" sz="2499" u="none" cap="none" strike="noStrike">
                <a:solidFill>
                  <a:srgbClr val="000000"/>
                </a:solidFill>
                <a:latin typeface="Open Sans"/>
                <a:ea typeface="Open Sans"/>
                <a:cs typeface="Open Sans"/>
                <a:sym typeface="Open Sans"/>
              </a:rPr>
              <a:t>SQL queries were used to extract insights into the relationship between mental health and technology use. For example:</a:t>
            </a:r>
            <a:endParaRPr/>
          </a:p>
          <a:p>
            <a:pPr indent="0" lvl="0" marL="0" marR="0" rtl="0" algn="just">
              <a:lnSpc>
                <a:spcPct val="155022"/>
              </a:lnSpc>
              <a:spcBef>
                <a:spcPts val="0"/>
              </a:spcBef>
              <a:spcAft>
                <a:spcPts val="0"/>
              </a:spcAft>
              <a:buNone/>
            </a:pPr>
            <a:r>
              <a:rPr b="0" i="0" lang="en-US" sz="2499" u="none" cap="none" strike="noStrike">
                <a:solidFill>
                  <a:srgbClr val="000000"/>
                </a:solidFill>
                <a:latin typeface="Open Sans"/>
                <a:ea typeface="Open Sans"/>
                <a:cs typeface="Open Sans"/>
                <a:sym typeface="Open Sans"/>
              </a:rPr>
              <a:t>Analysis of the distribution of individuals by mental health categories.</a:t>
            </a:r>
            <a:endParaRPr/>
          </a:p>
          <a:p>
            <a:pPr indent="0" lvl="0" marL="0" marR="0" rtl="0" algn="just">
              <a:lnSpc>
                <a:spcPct val="155022"/>
              </a:lnSpc>
              <a:spcBef>
                <a:spcPts val="0"/>
              </a:spcBef>
              <a:spcAft>
                <a:spcPts val="0"/>
              </a:spcAft>
              <a:buNone/>
            </a:pPr>
            <a:r>
              <a:rPr b="0" i="0" lang="en-US" sz="2499" u="none" cap="none" strike="noStrike">
                <a:solidFill>
                  <a:srgbClr val="000000"/>
                </a:solidFill>
                <a:latin typeface="Open Sans"/>
                <a:ea typeface="Open Sans"/>
                <a:cs typeface="Open Sans"/>
                <a:sym typeface="Open Sans"/>
              </a:rPr>
              <a:t>The impact of stress levels and the work environment on mental health.</a:t>
            </a:r>
            <a:endParaRPr/>
          </a:p>
          <a:p>
            <a:pPr indent="0" lvl="0" marL="0" marR="0" rtl="0" algn="just">
              <a:lnSpc>
                <a:spcPct val="155022"/>
              </a:lnSpc>
              <a:spcBef>
                <a:spcPts val="0"/>
              </a:spcBef>
              <a:spcAft>
                <a:spcPts val="0"/>
              </a:spcAft>
              <a:buNone/>
            </a:pPr>
            <a:r>
              <a:rPr b="0" i="0" lang="en-US" sz="2499" u="none" cap="none" strike="noStrike">
                <a:solidFill>
                  <a:srgbClr val="000000"/>
                </a:solidFill>
                <a:latin typeface="Open Sans"/>
                <a:ea typeface="Open Sans"/>
                <a:cs typeface="Open Sans"/>
                <a:sym typeface="Open Sans"/>
              </a:rPr>
              <a:t>The relationship between the number of hours of sleep and mental health.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pSp>
        <p:nvGrpSpPr>
          <p:cNvPr id="340" name="Google Shape;340;p13"/>
          <p:cNvGrpSpPr/>
          <p:nvPr/>
        </p:nvGrpSpPr>
        <p:grpSpPr>
          <a:xfrm>
            <a:off x="17259300" y="-180826"/>
            <a:ext cx="5653390" cy="10467826"/>
            <a:chOff x="0" y="-47625"/>
            <a:chExt cx="1488959" cy="2756958"/>
          </a:xfrm>
        </p:grpSpPr>
        <p:sp>
          <p:nvSpPr>
            <p:cNvPr id="341" name="Google Shape;341;p13"/>
            <p:cNvSpPr/>
            <p:nvPr/>
          </p:nvSpPr>
          <p:spPr>
            <a:xfrm>
              <a:off x="0" y="0"/>
              <a:ext cx="1488959" cy="2709333"/>
            </a:xfrm>
            <a:custGeom>
              <a:rect b="b" l="l" r="r" t="t"/>
              <a:pathLst>
                <a:path extrusionOk="0" h="2709333" w="1488959">
                  <a:moveTo>
                    <a:pt x="0" y="0"/>
                  </a:moveTo>
                  <a:lnTo>
                    <a:pt x="1488959" y="0"/>
                  </a:lnTo>
                  <a:lnTo>
                    <a:pt x="1488959" y="2709333"/>
                  </a:lnTo>
                  <a:lnTo>
                    <a:pt x="0" y="2709333"/>
                  </a:lnTo>
                  <a:close/>
                </a:path>
              </a:pathLst>
            </a:custGeom>
            <a:solidFill>
              <a:srgbClr val="17726D"/>
            </a:solidFill>
            <a:ln>
              <a:noFill/>
            </a:ln>
          </p:spPr>
        </p:sp>
        <p:sp>
          <p:nvSpPr>
            <p:cNvPr id="342" name="Google Shape;342;p13"/>
            <p:cNvSpPr txBox="1"/>
            <p:nvPr/>
          </p:nvSpPr>
          <p:spPr>
            <a:xfrm>
              <a:off x="0" y="-47625"/>
              <a:ext cx="1488959"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3" name="Google Shape;343;p13"/>
          <p:cNvGrpSpPr/>
          <p:nvPr/>
        </p:nvGrpSpPr>
        <p:grpSpPr>
          <a:xfrm>
            <a:off x="17400866" y="-180826"/>
            <a:ext cx="863406" cy="2095645"/>
            <a:chOff x="0" y="-47625"/>
            <a:chExt cx="227399" cy="551939"/>
          </a:xfrm>
        </p:grpSpPr>
        <p:sp>
          <p:nvSpPr>
            <p:cNvPr id="344" name="Google Shape;344;p13"/>
            <p:cNvSpPr/>
            <p:nvPr/>
          </p:nvSpPr>
          <p:spPr>
            <a:xfrm>
              <a:off x="0" y="0"/>
              <a:ext cx="227399" cy="504314"/>
            </a:xfrm>
            <a:custGeom>
              <a:rect b="b" l="l" r="r" t="t"/>
              <a:pathLst>
                <a:path extrusionOk="0" h="504314" w="227399">
                  <a:moveTo>
                    <a:pt x="0" y="0"/>
                  </a:moveTo>
                  <a:lnTo>
                    <a:pt x="227399" y="0"/>
                  </a:lnTo>
                  <a:lnTo>
                    <a:pt x="227399" y="504314"/>
                  </a:lnTo>
                  <a:lnTo>
                    <a:pt x="0" y="504314"/>
                  </a:lnTo>
                  <a:close/>
                </a:path>
              </a:pathLst>
            </a:custGeom>
            <a:solidFill>
              <a:srgbClr val="17726D"/>
            </a:solidFill>
            <a:ln>
              <a:noFill/>
            </a:ln>
          </p:spPr>
        </p:sp>
        <p:sp>
          <p:nvSpPr>
            <p:cNvPr id="345" name="Google Shape;345;p13"/>
            <p:cNvSpPr txBox="1"/>
            <p:nvPr/>
          </p:nvSpPr>
          <p:spPr>
            <a:xfrm>
              <a:off x="0" y="-47625"/>
              <a:ext cx="227399" cy="55193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6" name="Google Shape;346;p13"/>
          <p:cNvGrpSpPr/>
          <p:nvPr/>
        </p:nvGrpSpPr>
        <p:grpSpPr>
          <a:xfrm>
            <a:off x="-1061650" y="8036778"/>
            <a:ext cx="3803190" cy="3803190"/>
            <a:chOff x="0" y="0"/>
            <a:chExt cx="812800" cy="812800"/>
          </a:xfrm>
        </p:grpSpPr>
        <p:sp>
          <p:nvSpPr>
            <p:cNvPr id="347" name="Google Shape;347;p1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49" name="Google Shape;349;p13"/>
          <p:cNvGrpSpPr/>
          <p:nvPr/>
        </p:nvGrpSpPr>
        <p:grpSpPr>
          <a:xfrm>
            <a:off x="0" y="9913868"/>
            <a:ext cx="18264272" cy="373132"/>
            <a:chOff x="0" y="-47625"/>
            <a:chExt cx="4810343" cy="98273"/>
          </a:xfrm>
        </p:grpSpPr>
        <p:sp>
          <p:nvSpPr>
            <p:cNvPr id="350" name="Google Shape;350;p13"/>
            <p:cNvSpPr/>
            <p:nvPr/>
          </p:nvSpPr>
          <p:spPr>
            <a:xfrm>
              <a:off x="0" y="0"/>
              <a:ext cx="4810343" cy="50648"/>
            </a:xfrm>
            <a:custGeom>
              <a:rect b="b" l="l" r="r" t="t"/>
              <a:pathLst>
                <a:path extrusionOk="0" h="50648" w="4810343">
                  <a:moveTo>
                    <a:pt x="0" y="0"/>
                  </a:moveTo>
                  <a:lnTo>
                    <a:pt x="4810343" y="0"/>
                  </a:lnTo>
                  <a:lnTo>
                    <a:pt x="4810343" y="50648"/>
                  </a:lnTo>
                  <a:lnTo>
                    <a:pt x="0" y="50648"/>
                  </a:lnTo>
                  <a:close/>
                </a:path>
              </a:pathLst>
            </a:custGeom>
            <a:solidFill>
              <a:srgbClr val="17726D"/>
            </a:solidFill>
            <a:ln>
              <a:noFill/>
            </a:ln>
          </p:spPr>
        </p:sp>
        <p:sp>
          <p:nvSpPr>
            <p:cNvPr id="351" name="Google Shape;351;p13"/>
            <p:cNvSpPr txBox="1"/>
            <p:nvPr/>
          </p:nvSpPr>
          <p:spPr>
            <a:xfrm>
              <a:off x="0" y="-47625"/>
              <a:ext cx="4810343" cy="9827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52" name="Google Shape;352;p13"/>
          <p:cNvSpPr/>
          <p:nvPr/>
        </p:nvSpPr>
        <p:spPr>
          <a:xfrm>
            <a:off x="113484" y="9253287"/>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353" name="Google Shape;353;p13"/>
          <p:cNvSpPr/>
          <p:nvPr/>
        </p:nvSpPr>
        <p:spPr>
          <a:xfrm>
            <a:off x="0" y="1725610"/>
            <a:ext cx="8415740" cy="4092586"/>
          </a:xfrm>
          <a:custGeom>
            <a:rect b="b" l="l" r="r" t="t"/>
            <a:pathLst>
              <a:path extrusionOk="0" h="4092586" w="8415740">
                <a:moveTo>
                  <a:pt x="0" y="0"/>
                </a:moveTo>
                <a:lnTo>
                  <a:pt x="8415740" y="0"/>
                </a:lnTo>
                <a:lnTo>
                  <a:pt x="8415740" y="4092586"/>
                </a:lnTo>
                <a:lnTo>
                  <a:pt x="0" y="4092586"/>
                </a:lnTo>
                <a:lnTo>
                  <a:pt x="0" y="0"/>
                </a:lnTo>
                <a:close/>
              </a:path>
            </a:pathLst>
          </a:custGeom>
          <a:blipFill rotWithShape="1">
            <a:blip r:embed="rId4">
              <a:alphaModFix/>
            </a:blip>
            <a:stretch>
              <a:fillRect b="0" l="0" r="0" t="0"/>
            </a:stretch>
          </a:blipFill>
          <a:ln>
            <a:noFill/>
          </a:ln>
        </p:spPr>
      </p:sp>
      <p:sp>
        <p:nvSpPr>
          <p:cNvPr id="354" name="Google Shape;354;p13"/>
          <p:cNvSpPr/>
          <p:nvPr/>
        </p:nvSpPr>
        <p:spPr>
          <a:xfrm>
            <a:off x="9460042" y="2480117"/>
            <a:ext cx="6754956" cy="2663383"/>
          </a:xfrm>
          <a:custGeom>
            <a:rect b="b" l="l" r="r" t="t"/>
            <a:pathLst>
              <a:path extrusionOk="0" h="2663383" w="6754956">
                <a:moveTo>
                  <a:pt x="0" y="0"/>
                </a:moveTo>
                <a:lnTo>
                  <a:pt x="6754956" y="0"/>
                </a:lnTo>
                <a:lnTo>
                  <a:pt x="6754956" y="2663383"/>
                </a:lnTo>
                <a:lnTo>
                  <a:pt x="0" y="2663383"/>
                </a:lnTo>
                <a:lnTo>
                  <a:pt x="0" y="0"/>
                </a:lnTo>
                <a:close/>
              </a:path>
            </a:pathLst>
          </a:custGeom>
          <a:blipFill rotWithShape="1">
            <a:blip r:embed="rId5">
              <a:alphaModFix/>
            </a:blip>
            <a:stretch>
              <a:fillRect b="0" l="0" r="0" t="0"/>
            </a:stretch>
          </a:blipFill>
          <a:ln>
            <a:noFill/>
          </a:ln>
        </p:spPr>
      </p:sp>
      <p:sp>
        <p:nvSpPr>
          <p:cNvPr id="355" name="Google Shape;355;p13"/>
          <p:cNvSpPr/>
          <p:nvPr/>
        </p:nvSpPr>
        <p:spPr>
          <a:xfrm>
            <a:off x="113484" y="6541478"/>
            <a:ext cx="9429263" cy="1603101"/>
          </a:xfrm>
          <a:custGeom>
            <a:rect b="b" l="l" r="r" t="t"/>
            <a:pathLst>
              <a:path extrusionOk="0" h="1603101" w="9429263">
                <a:moveTo>
                  <a:pt x="0" y="0"/>
                </a:moveTo>
                <a:lnTo>
                  <a:pt x="9429263" y="0"/>
                </a:lnTo>
                <a:lnTo>
                  <a:pt x="9429263" y="1603101"/>
                </a:lnTo>
                <a:lnTo>
                  <a:pt x="0" y="1603101"/>
                </a:lnTo>
                <a:lnTo>
                  <a:pt x="0" y="0"/>
                </a:lnTo>
                <a:close/>
              </a:path>
            </a:pathLst>
          </a:custGeom>
          <a:blipFill rotWithShape="1">
            <a:blip r:embed="rId6">
              <a:alphaModFix/>
            </a:blip>
            <a:stretch>
              <a:fillRect b="0" l="0" r="0" t="0"/>
            </a:stretch>
          </a:blipFill>
          <a:ln>
            <a:noFill/>
          </a:ln>
        </p:spPr>
      </p:sp>
      <p:sp>
        <p:nvSpPr>
          <p:cNvPr id="356" name="Google Shape;356;p13"/>
          <p:cNvSpPr/>
          <p:nvPr/>
        </p:nvSpPr>
        <p:spPr>
          <a:xfrm>
            <a:off x="10133297" y="5818196"/>
            <a:ext cx="6530787" cy="2063975"/>
          </a:xfrm>
          <a:custGeom>
            <a:rect b="b" l="l" r="r" t="t"/>
            <a:pathLst>
              <a:path extrusionOk="0" h="2063975" w="6530787">
                <a:moveTo>
                  <a:pt x="0" y="0"/>
                </a:moveTo>
                <a:lnTo>
                  <a:pt x="6530787" y="0"/>
                </a:lnTo>
                <a:lnTo>
                  <a:pt x="6530787" y="2063975"/>
                </a:lnTo>
                <a:lnTo>
                  <a:pt x="0" y="2063975"/>
                </a:lnTo>
                <a:lnTo>
                  <a:pt x="0" y="0"/>
                </a:lnTo>
                <a:close/>
              </a:path>
            </a:pathLst>
          </a:custGeom>
          <a:blipFill rotWithShape="1">
            <a:blip r:embed="rId7">
              <a:alphaModFix/>
            </a:blip>
            <a:stretch>
              <a:fillRect b="0" l="0" r="0" t="0"/>
            </a:stretch>
          </a:blipFill>
          <a:ln>
            <a:noFill/>
          </a:ln>
        </p:spPr>
      </p:sp>
      <p:sp>
        <p:nvSpPr>
          <p:cNvPr id="357" name="Google Shape;357;p13"/>
          <p:cNvSpPr txBox="1"/>
          <p:nvPr/>
        </p:nvSpPr>
        <p:spPr>
          <a:xfrm>
            <a:off x="839945" y="552744"/>
            <a:ext cx="11794664"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DATA ANALYSIS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grpSp>
        <p:nvGrpSpPr>
          <p:cNvPr id="362" name="Google Shape;362;p14"/>
          <p:cNvGrpSpPr/>
          <p:nvPr/>
        </p:nvGrpSpPr>
        <p:grpSpPr>
          <a:xfrm>
            <a:off x="17008906" y="-180826"/>
            <a:ext cx="5653390" cy="10467826"/>
            <a:chOff x="0" y="-47625"/>
            <a:chExt cx="1488959" cy="2756958"/>
          </a:xfrm>
        </p:grpSpPr>
        <p:sp>
          <p:nvSpPr>
            <p:cNvPr id="363" name="Google Shape;363;p14"/>
            <p:cNvSpPr/>
            <p:nvPr/>
          </p:nvSpPr>
          <p:spPr>
            <a:xfrm>
              <a:off x="0" y="0"/>
              <a:ext cx="1488959" cy="2709333"/>
            </a:xfrm>
            <a:custGeom>
              <a:rect b="b" l="l" r="r" t="t"/>
              <a:pathLst>
                <a:path extrusionOk="0" h="2709333" w="1488959">
                  <a:moveTo>
                    <a:pt x="0" y="0"/>
                  </a:moveTo>
                  <a:lnTo>
                    <a:pt x="1488959" y="0"/>
                  </a:lnTo>
                  <a:lnTo>
                    <a:pt x="1488959" y="2709333"/>
                  </a:lnTo>
                  <a:lnTo>
                    <a:pt x="0" y="2709333"/>
                  </a:lnTo>
                  <a:close/>
                </a:path>
              </a:pathLst>
            </a:custGeom>
            <a:solidFill>
              <a:srgbClr val="17726D"/>
            </a:solidFill>
            <a:ln>
              <a:noFill/>
            </a:ln>
          </p:spPr>
        </p:sp>
        <p:sp>
          <p:nvSpPr>
            <p:cNvPr id="364" name="Google Shape;364;p14"/>
            <p:cNvSpPr txBox="1"/>
            <p:nvPr/>
          </p:nvSpPr>
          <p:spPr>
            <a:xfrm>
              <a:off x="0" y="-47625"/>
              <a:ext cx="1488959"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5" name="Google Shape;365;p14"/>
          <p:cNvGrpSpPr/>
          <p:nvPr/>
        </p:nvGrpSpPr>
        <p:grpSpPr>
          <a:xfrm>
            <a:off x="17400866" y="-180826"/>
            <a:ext cx="863406" cy="2095645"/>
            <a:chOff x="0" y="-47625"/>
            <a:chExt cx="227399" cy="551939"/>
          </a:xfrm>
        </p:grpSpPr>
        <p:sp>
          <p:nvSpPr>
            <p:cNvPr id="366" name="Google Shape;366;p14"/>
            <p:cNvSpPr/>
            <p:nvPr/>
          </p:nvSpPr>
          <p:spPr>
            <a:xfrm>
              <a:off x="0" y="0"/>
              <a:ext cx="227399" cy="504314"/>
            </a:xfrm>
            <a:custGeom>
              <a:rect b="b" l="l" r="r" t="t"/>
              <a:pathLst>
                <a:path extrusionOk="0" h="504314" w="227399">
                  <a:moveTo>
                    <a:pt x="0" y="0"/>
                  </a:moveTo>
                  <a:lnTo>
                    <a:pt x="227399" y="0"/>
                  </a:lnTo>
                  <a:lnTo>
                    <a:pt x="227399" y="504314"/>
                  </a:lnTo>
                  <a:lnTo>
                    <a:pt x="0" y="504314"/>
                  </a:lnTo>
                  <a:close/>
                </a:path>
              </a:pathLst>
            </a:custGeom>
            <a:solidFill>
              <a:srgbClr val="17726D"/>
            </a:solidFill>
            <a:ln>
              <a:noFill/>
            </a:ln>
          </p:spPr>
        </p:sp>
        <p:sp>
          <p:nvSpPr>
            <p:cNvPr id="367" name="Google Shape;367;p14"/>
            <p:cNvSpPr txBox="1"/>
            <p:nvPr/>
          </p:nvSpPr>
          <p:spPr>
            <a:xfrm>
              <a:off x="0" y="-47625"/>
              <a:ext cx="227399" cy="55193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68" name="Google Shape;368;p14"/>
          <p:cNvGrpSpPr/>
          <p:nvPr/>
        </p:nvGrpSpPr>
        <p:grpSpPr>
          <a:xfrm>
            <a:off x="-1061650" y="8036778"/>
            <a:ext cx="3803190" cy="3803190"/>
            <a:chOff x="0" y="0"/>
            <a:chExt cx="812800" cy="812800"/>
          </a:xfrm>
        </p:grpSpPr>
        <p:sp>
          <p:nvSpPr>
            <p:cNvPr id="369" name="Google Shape;369;p1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71" name="Google Shape;371;p14"/>
          <p:cNvGrpSpPr/>
          <p:nvPr/>
        </p:nvGrpSpPr>
        <p:grpSpPr>
          <a:xfrm>
            <a:off x="0" y="9913868"/>
            <a:ext cx="18264272" cy="373132"/>
            <a:chOff x="0" y="-47625"/>
            <a:chExt cx="4810343" cy="98273"/>
          </a:xfrm>
        </p:grpSpPr>
        <p:sp>
          <p:nvSpPr>
            <p:cNvPr id="372" name="Google Shape;372;p14"/>
            <p:cNvSpPr/>
            <p:nvPr/>
          </p:nvSpPr>
          <p:spPr>
            <a:xfrm>
              <a:off x="0" y="0"/>
              <a:ext cx="4810343" cy="50648"/>
            </a:xfrm>
            <a:custGeom>
              <a:rect b="b" l="l" r="r" t="t"/>
              <a:pathLst>
                <a:path extrusionOk="0" h="50648" w="4810343">
                  <a:moveTo>
                    <a:pt x="0" y="0"/>
                  </a:moveTo>
                  <a:lnTo>
                    <a:pt x="4810343" y="0"/>
                  </a:lnTo>
                  <a:lnTo>
                    <a:pt x="4810343" y="50648"/>
                  </a:lnTo>
                  <a:lnTo>
                    <a:pt x="0" y="50648"/>
                  </a:lnTo>
                  <a:close/>
                </a:path>
              </a:pathLst>
            </a:custGeom>
            <a:solidFill>
              <a:srgbClr val="17726D"/>
            </a:solidFill>
            <a:ln>
              <a:noFill/>
            </a:ln>
          </p:spPr>
        </p:sp>
        <p:sp>
          <p:nvSpPr>
            <p:cNvPr id="373" name="Google Shape;373;p14"/>
            <p:cNvSpPr txBox="1"/>
            <p:nvPr/>
          </p:nvSpPr>
          <p:spPr>
            <a:xfrm>
              <a:off x="0" y="-47625"/>
              <a:ext cx="4810343" cy="9827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74" name="Google Shape;374;p14"/>
          <p:cNvSpPr/>
          <p:nvPr/>
        </p:nvSpPr>
        <p:spPr>
          <a:xfrm>
            <a:off x="6473703" y="551362"/>
            <a:ext cx="527149" cy="812095"/>
          </a:xfrm>
          <a:custGeom>
            <a:rect b="b" l="l" r="r" t="t"/>
            <a:pathLst>
              <a:path extrusionOk="0" h="812095" w="527149">
                <a:moveTo>
                  <a:pt x="0" y="0"/>
                </a:moveTo>
                <a:lnTo>
                  <a:pt x="527149" y="0"/>
                </a:lnTo>
                <a:lnTo>
                  <a:pt x="527149" y="812095"/>
                </a:lnTo>
                <a:lnTo>
                  <a:pt x="0" y="812095"/>
                </a:lnTo>
                <a:lnTo>
                  <a:pt x="0" y="0"/>
                </a:lnTo>
                <a:close/>
              </a:path>
            </a:pathLst>
          </a:custGeom>
          <a:blipFill rotWithShape="1">
            <a:blip r:embed="rId3">
              <a:alphaModFix/>
            </a:blip>
            <a:stretch>
              <a:fillRect b="0" l="0" r="0" t="0"/>
            </a:stretch>
          </a:blipFill>
          <a:ln>
            <a:noFill/>
          </a:ln>
        </p:spPr>
      </p:sp>
      <p:sp>
        <p:nvSpPr>
          <p:cNvPr id="375" name="Google Shape;375;p14"/>
          <p:cNvSpPr/>
          <p:nvPr/>
        </p:nvSpPr>
        <p:spPr>
          <a:xfrm>
            <a:off x="113484" y="9253287"/>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4">
              <a:alphaModFix/>
            </a:blip>
            <a:stretch>
              <a:fillRect b="0" l="0" r="0" t="0"/>
            </a:stretch>
          </a:blipFill>
          <a:ln>
            <a:noFill/>
          </a:ln>
        </p:spPr>
      </p:sp>
      <p:sp>
        <p:nvSpPr>
          <p:cNvPr id="376" name="Google Shape;376;p14"/>
          <p:cNvSpPr txBox="1"/>
          <p:nvPr/>
        </p:nvSpPr>
        <p:spPr>
          <a:xfrm>
            <a:off x="839945" y="552744"/>
            <a:ext cx="11794664"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QUESTIONS</a:t>
            </a:r>
            <a:endParaRPr/>
          </a:p>
        </p:txBody>
      </p:sp>
      <p:sp>
        <p:nvSpPr>
          <p:cNvPr id="377" name="Google Shape;377;p14"/>
          <p:cNvSpPr txBox="1"/>
          <p:nvPr/>
        </p:nvSpPr>
        <p:spPr>
          <a:xfrm>
            <a:off x="863673" y="1268207"/>
            <a:ext cx="17424327" cy="4192221"/>
          </a:xfrm>
          <a:prstGeom prst="rect">
            <a:avLst/>
          </a:prstGeom>
          <a:noFill/>
          <a:ln>
            <a:noFill/>
          </a:ln>
        </p:spPr>
        <p:txBody>
          <a:bodyPr anchorCtr="0" anchor="t" bIns="0" lIns="0" spcFirstLastPara="1" rIns="0" wrap="square" tIns="0">
            <a:spAutoFit/>
          </a:bodyPr>
          <a:lstStyle/>
          <a:p>
            <a:pPr indent="0" lvl="0" marL="0" marR="0" rtl="0" algn="just">
              <a:lnSpc>
                <a:spcPct val="233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54985"/>
              </a:lnSpc>
              <a:spcBef>
                <a:spcPts val="0"/>
              </a:spcBef>
              <a:spcAft>
                <a:spcPts val="0"/>
              </a:spcAft>
              <a:buNone/>
            </a:pPr>
            <a:r>
              <a:rPr b="0" i="0" lang="en-US" sz="2708" u="none" cap="none" strike="noStrike">
                <a:solidFill>
                  <a:srgbClr val="000000"/>
                </a:solidFill>
                <a:latin typeface="Open Sans"/>
                <a:ea typeface="Open Sans"/>
                <a:cs typeface="Open Sans"/>
                <a:sym typeface="Open Sans"/>
              </a:rPr>
              <a:t>1-What is the most useful insight in data ?</a:t>
            </a:r>
            <a:endParaRPr/>
          </a:p>
          <a:p>
            <a:pPr indent="0" lvl="0" marL="0" marR="0" rtl="0" algn="just">
              <a:lnSpc>
                <a:spcPct val="154985"/>
              </a:lnSpc>
              <a:spcBef>
                <a:spcPts val="0"/>
              </a:spcBef>
              <a:spcAft>
                <a:spcPts val="0"/>
              </a:spcAft>
              <a:buNone/>
            </a:pPr>
            <a:r>
              <a:rPr b="0" i="0" lang="en-US" sz="2708" u="none" cap="none" strike="noStrike">
                <a:solidFill>
                  <a:srgbClr val="000000"/>
                </a:solidFill>
                <a:latin typeface="Open Sans"/>
                <a:ea typeface="Open Sans"/>
                <a:cs typeface="Open Sans"/>
                <a:sym typeface="Open Sans"/>
              </a:rPr>
              <a:t>2-Is the data revolving around specific something ? </a:t>
            </a:r>
            <a:endParaRPr/>
          </a:p>
          <a:p>
            <a:pPr indent="0" lvl="0" marL="0" marR="0" rtl="0" algn="just">
              <a:lnSpc>
                <a:spcPct val="154985"/>
              </a:lnSpc>
              <a:spcBef>
                <a:spcPts val="0"/>
              </a:spcBef>
              <a:spcAft>
                <a:spcPts val="0"/>
              </a:spcAft>
              <a:buNone/>
            </a:pPr>
            <a:r>
              <a:rPr b="0" i="0" lang="en-US" sz="2708" u="none" cap="none" strike="noStrike">
                <a:solidFill>
                  <a:srgbClr val="000000"/>
                </a:solidFill>
                <a:latin typeface="Open Sans"/>
                <a:ea typeface="Open Sans"/>
                <a:cs typeface="Open Sans"/>
                <a:sym typeface="Open Sans"/>
              </a:rPr>
              <a:t>3. What is the number of people in the mental health status categories?</a:t>
            </a:r>
            <a:endParaRPr/>
          </a:p>
          <a:p>
            <a:pPr indent="0" lvl="0" marL="0" marR="0" rtl="0" algn="just">
              <a:lnSpc>
                <a:spcPct val="154985"/>
              </a:lnSpc>
              <a:spcBef>
                <a:spcPts val="0"/>
              </a:spcBef>
              <a:spcAft>
                <a:spcPts val="0"/>
              </a:spcAft>
              <a:buNone/>
            </a:pPr>
            <a:r>
              <a:rPr b="0" i="0" lang="en-US" sz="2708" u="none" cap="none" strike="noStrike">
                <a:solidFill>
                  <a:srgbClr val="000000"/>
                </a:solidFill>
                <a:latin typeface="Open Sans"/>
                <a:ea typeface="Open Sans"/>
                <a:cs typeface="Open Sans"/>
                <a:sym typeface="Open Sans"/>
              </a:rPr>
              <a:t>4. What is the number of each age interval in mental health status categories?</a:t>
            </a:r>
            <a:endParaRPr/>
          </a:p>
          <a:p>
            <a:pPr indent="0" lvl="0" marL="0" marR="0" rtl="0" algn="just">
              <a:lnSpc>
                <a:spcPct val="154985"/>
              </a:lnSpc>
              <a:spcBef>
                <a:spcPts val="0"/>
              </a:spcBef>
              <a:spcAft>
                <a:spcPts val="0"/>
              </a:spcAft>
              <a:buNone/>
            </a:pPr>
            <a:r>
              <a:rPr b="0" i="0" lang="en-US" sz="2708" u="none" cap="none" strike="noStrike">
                <a:solidFill>
                  <a:srgbClr val="000000"/>
                </a:solidFill>
                <a:latin typeface="Open Sans"/>
                <a:ea typeface="Open Sans"/>
                <a:cs typeface="Open Sans"/>
                <a:sym typeface="Open Sans"/>
              </a:rPr>
              <a:t>5. How do stress levels impact mental health status? </a:t>
            </a:r>
            <a:endParaRPr/>
          </a:p>
          <a:p>
            <a:pPr indent="0" lvl="0" marL="0" marR="0" rtl="0" algn="just">
              <a:lnSpc>
                <a:spcPct val="154985"/>
              </a:lnSpc>
              <a:spcBef>
                <a:spcPts val="0"/>
              </a:spcBef>
              <a:spcAft>
                <a:spcPts val="0"/>
              </a:spcAft>
              <a:buNone/>
            </a:pPr>
            <a:r>
              <a:rPr b="0" i="0" lang="en-US" sz="2708" u="none" cap="none" strike="noStrike">
                <a:solidFill>
                  <a:srgbClr val="000000"/>
                </a:solidFill>
                <a:latin typeface="Open Sans"/>
                <a:ea typeface="Open Sans"/>
                <a:cs typeface="Open Sans"/>
                <a:sym typeface="Open Sans"/>
              </a:rPr>
              <a:t>6. How does the work environment impact mental health status?</a:t>
            </a:r>
            <a:endParaRPr/>
          </a:p>
          <a:p>
            <a:pPr indent="0" lvl="0" marL="0" marR="0" rtl="0" algn="just">
              <a:lnSpc>
                <a:spcPct val="160709"/>
              </a:lnSpc>
              <a:spcBef>
                <a:spcPts val="0"/>
              </a:spcBef>
              <a:spcAft>
                <a:spcPts val="0"/>
              </a:spcAft>
              <a:buNone/>
            </a:pPr>
            <a:r>
              <a:t/>
            </a:r>
            <a:endParaRPr b="0" i="0" sz="2708" u="none" cap="none" strike="noStrike">
              <a:solidFill>
                <a:srgbClr val="000000"/>
              </a:solidFill>
              <a:latin typeface="Open Sans"/>
              <a:ea typeface="Open Sans"/>
              <a:cs typeface="Open Sans"/>
              <a:sym typeface="Open Sans"/>
            </a:endParaRPr>
          </a:p>
        </p:txBody>
      </p:sp>
      <p:sp>
        <p:nvSpPr>
          <p:cNvPr id="378" name="Google Shape;378;p14"/>
          <p:cNvSpPr txBox="1"/>
          <p:nvPr/>
        </p:nvSpPr>
        <p:spPr>
          <a:xfrm>
            <a:off x="839945" y="5371344"/>
            <a:ext cx="11794664"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DATA VISUALIZATION</a:t>
            </a:r>
            <a:endParaRPr/>
          </a:p>
        </p:txBody>
      </p:sp>
      <p:sp>
        <p:nvSpPr>
          <p:cNvPr id="379" name="Google Shape;379;p14"/>
          <p:cNvSpPr txBox="1"/>
          <p:nvPr/>
        </p:nvSpPr>
        <p:spPr>
          <a:xfrm>
            <a:off x="839945" y="6021667"/>
            <a:ext cx="17424327" cy="2079830"/>
          </a:xfrm>
          <a:prstGeom prst="rect">
            <a:avLst/>
          </a:prstGeom>
          <a:noFill/>
          <a:ln>
            <a:noFill/>
          </a:ln>
        </p:spPr>
        <p:txBody>
          <a:bodyPr anchorCtr="0" anchor="t" bIns="0" lIns="0" spcFirstLastPara="1" rIns="0" wrap="square" tIns="0">
            <a:spAutoFit/>
          </a:bodyPr>
          <a:lstStyle/>
          <a:p>
            <a:pPr indent="0" lvl="0" marL="0" marR="0" rtl="0" algn="just">
              <a:lnSpc>
                <a:spcPct val="233166"/>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a:p>
            <a:pPr indent="0" lvl="0" marL="0" marR="0" rtl="0" algn="just">
              <a:lnSpc>
                <a:spcPct val="154985"/>
              </a:lnSpc>
              <a:spcBef>
                <a:spcPts val="0"/>
              </a:spcBef>
              <a:spcAft>
                <a:spcPts val="0"/>
              </a:spcAft>
              <a:buNone/>
            </a:pPr>
            <a:r>
              <a:rPr b="0" i="0" lang="en-US" sz="2708" u="none" cap="none" strike="noStrike">
                <a:solidFill>
                  <a:srgbClr val="000000"/>
                </a:solidFill>
                <a:latin typeface="Open Sans"/>
                <a:ea typeface="Open Sans"/>
                <a:cs typeface="Open Sans"/>
                <a:sym typeface="Open Sans"/>
              </a:rPr>
              <a:t>Tableau was used to create interactive dashboards to display key findings.</a:t>
            </a:r>
            <a:endParaRPr/>
          </a:p>
          <a:p>
            <a:pPr indent="0" lvl="0" marL="0" marR="0" rtl="0" algn="just">
              <a:lnSpc>
                <a:spcPct val="154985"/>
              </a:lnSpc>
              <a:spcBef>
                <a:spcPts val="0"/>
              </a:spcBef>
              <a:spcAft>
                <a:spcPts val="0"/>
              </a:spcAft>
              <a:buNone/>
            </a:pPr>
            <a:r>
              <a:rPr b="0" i="0" lang="en-US" sz="2708" u="none" cap="none" strike="noStrike">
                <a:solidFill>
                  <a:srgbClr val="000000"/>
                </a:solidFill>
                <a:latin typeface="Open Sans"/>
                <a:ea typeface="Open Sans"/>
                <a:cs typeface="Open Sans"/>
                <a:sym typeface="Open Sans"/>
              </a:rPr>
              <a:t>Panel 1: The impact of stress and the work environment on mental health.</a:t>
            </a:r>
            <a:endParaRPr/>
          </a:p>
          <a:p>
            <a:pPr indent="0" lvl="0" marL="0" marR="0" rtl="0" algn="just">
              <a:lnSpc>
                <a:spcPct val="154985"/>
              </a:lnSpc>
              <a:spcBef>
                <a:spcPts val="0"/>
              </a:spcBef>
              <a:spcAft>
                <a:spcPts val="0"/>
              </a:spcAft>
              <a:buNone/>
            </a:pPr>
            <a:r>
              <a:rPr b="0" i="0" lang="en-US" sz="2708" u="none" cap="none" strike="noStrike">
                <a:solidFill>
                  <a:srgbClr val="000000"/>
                </a:solidFill>
                <a:latin typeface="Open Sans"/>
                <a:ea typeface="Open Sans"/>
                <a:cs typeface="Open Sans"/>
                <a:sym typeface="Open Sans"/>
              </a:rPr>
              <a:t>Panel 2: The relationship between the number of hours of sleep, stress, and mental health.</a:t>
            </a:r>
            <a:endParaRPr/>
          </a:p>
        </p:txBody>
      </p:sp>
      <p:sp>
        <p:nvSpPr>
          <p:cNvPr id="380" name="Google Shape;380;p14"/>
          <p:cNvSpPr txBox="1"/>
          <p:nvPr/>
        </p:nvSpPr>
        <p:spPr>
          <a:xfrm>
            <a:off x="13609620" y="8711097"/>
            <a:ext cx="2725663" cy="672465"/>
          </a:xfrm>
          <a:prstGeom prst="rect">
            <a:avLst/>
          </a:prstGeom>
          <a:noFill/>
          <a:ln>
            <a:noFill/>
          </a:ln>
        </p:spPr>
        <p:txBody>
          <a:bodyPr anchorCtr="0" anchor="t" bIns="0" lIns="0" spcFirstLastPara="1" rIns="0" wrap="square" tIns="0">
            <a:spAutoFit/>
          </a:bodyPr>
          <a:lstStyle/>
          <a:p>
            <a:pPr indent="0" lvl="0" marL="0" marR="0" rtl="0" algn="just">
              <a:lnSpc>
                <a:spcPct val="155030"/>
              </a:lnSpc>
              <a:spcBef>
                <a:spcPts val="0"/>
              </a:spcBef>
              <a:spcAft>
                <a:spcPts val="0"/>
              </a:spcAft>
              <a:buNone/>
            </a:pPr>
            <a:r>
              <a:rPr b="1" i="0" lang="en-US" sz="1799" u="none" cap="none" strike="noStrike">
                <a:solidFill>
                  <a:srgbClr val="000000"/>
                </a:solidFill>
                <a:latin typeface="Open Sans"/>
                <a:ea typeface="Open Sans"/>
                <a:cs typeface="Open Sans"/>
                <a:sym typeface="Open Sans"/>
              </a:rPr>
              <a:t>Link To The dashboard :</a:t>
            </a:r>
            <a:endParaRPr/>
          </a:p>
          <a:p>
            <a:pPr indent="0" lvl="0" marL="0" marR="0" rtl="0" algn="just">
              <a:lnSpc>
                <a:spcPct val="155030"/>
              </a:lnSpc>
              <a:spcBef>
                <a:spcPts val="0"/>
              </a:spcBef>
              <a:spcAft>
                <a:spcPts val="0"/>
              </a:spcAft>
              <a:buNone/>
            </a:pPr>
            <a:r>
              <a:t/>
            </a:r>
            <a:endParaRPr b="1" i="0" sz="1799" u="none" cap="none" strike="noStrike">
              <a:solidFill>
                <a:srgbClr val="000000"/>
              </a:solidFill>
              <a:latin typeface="Open Sans"/>
              <a:ea typeface="Open Sans"/>
              <a:cs typeface="Open Sans"/>
              <a:sym typeface="Open Sans"/>
            </a:endParaRPr>
          </a:p>
        </p:txBody>
      </p:sp>
      <p:sp>
        <p:nvSpPr>
          <p:cNvPr id="381" name="Google Shape;381;p14"/>
          <p:cNvSpPr txBox="1"/>
          <p:nvPr/>
        </p:nvSpPr>
        <p:spPr>
          <a:xfrm>
            <a:off x="13609620" y="9074467"/>
            <a:ext cx="2868747" cy="320040"/>
          </a:xfrm>
          <a:prstGeom prst="rect">
            <a:avLst/>
          </a:prstGeom>
          <a:noFill/>
          <a:ln>
            <a:noFill/>
          </a:ln>
        </p:spPr>
        <p:txBody>
          <a:bodyPr anchorCtr="0" anchor="t" bIns="0" lIns="0" spcFirstLastPara="1" rIns="0" wrap="square" tIns="0">
            <a:spAutoFit/>
          </a:bodyPr>
          <a:lstStyle/>
          <a:p>
            <a:pPr indent="0" lvl="0" marL="0" marR="0" rtl="0" algn="just">
              <a:lnSpc>
                <a:spcPct val="155030"/>
              </a:lnSpc>
              <a:spcBef>
                <a:spcPts val="0"/>
              </a:spcBef>
              <a:spcAft>
                <a:spcPts val="0"/>
              </a:spcAft>
              <a:buNone/>
            </a:pPr>
            <a:r>
              <a:rPr b="0" i="0" lang="en-US" sz="1799" u="sng" cap="none" strike="noStrike">
                <a:solidFill>
                  <a:srgbClr val="000000"/>
                </a:solidFill>
                <a:latin typeface="Open Sans"/>
                <a:ea typeface="Open Sans"/>
                <a:cs typeface="Open Sans"/>
                <a:sym typeface="Open Sans"/>
                <a:hlinkClick r:id="rId5">
                  <a:extLst>
                    <a:ext uri="{A12FA001-AC4F-418D-AE19-62706E023703}">
                      <ahyp:hlinkClr val="tx"/>
                    </a:ext>
                  </a:extLst>
                </a:hlinkClick>
              </a:rPr>
              <a:t>www.reallygreatsite.com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grpSp>
        <p:nvGrpSpPr>
          <p:cNvPr id="386" name="Google Shape;386;p15"/>
          <p:cNvGrpSpPr/>
          <p:nvPr/>
        </p:nvGrpSpPr>
        <p:grpSpPr>
          <a:xfrm>
            <a:off x="17128397" y="-55999"/>
            <a:ext cx="5653390" cy="10467826"/>
            <a:chOff x="0" y="-47625"/>
            <a:chExt cx="1488959" cy="2756958"/>
          </a:xfrm>
        </p:grpSpPr>
        <p:sp>
          <p:nvSpPr>
            <p:cNvPr id="387" name="Google Shape;387;p15"/>
            <p:cNvSpPr/>
            <p:nvPr/>
          </p:nvSpPr>
          <p:spPr>
            <a:xfrm>
              <a:off x="0" y="0"/>
              <a:ext cx="1488959" cy="2709333"/>
            </a:xfrm>
            <a:custGeom>
              <a:rect b="b" l="l" r="r" t="t"/>
              <a:pathLst>
                <a:path extrusionOk="0" h="2709333" w="1488959">
                  <a:moveTo>
                    <a:pt x="0" y="0"/>
                  </a:moveTo>
                  <a:lnTo>
                    <a:pt x="1488959" y="0"/>
                  </a:lnTo>
                  <a:lnTo>
                    <a:pt x="1488959" y="2709333"/>
                  </a:lnTo>
                  <a:lnTo>
                    <a:pt x="0" y="2709333"/>
                  </a:lnTo>
                  <a:close/>
                </a:path>
              </a:pathLst>
            </a:custGeom>
            <a:solidFill>
              <a:srgbClr val="17726D"/>
            </a:solidFill>
            <a:ln>
              <a:noFill/>
            </a:ln>
          </p:spPr>
        </p:sp>
        <p:sp>
          <p:nvSpPr>
            <p:cNvPr id="388" name="Google Shape;388;p15"/>
            <p:cNvSpPr txBox="1"/>
            <p:nvPr/>
          </p:nvSpPr>
          <p:spPr>
            <a:xfrm>
              <a:off x="0" y="-47625"/>
              <a:ext cx="1488959"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89" name="Google Shape;389;p15"/>
          <p:cNvGrpSpPr/>
          <p:nvPr/>
        </p:nvGrpSpPr>
        <p:grpSpPr>
          <a:xfrm>
            <a:off x="17400866" y="-180826"/>
            <a:ext cx="863406" cy="2095645"/>
            <a:chOff x="0" y="-47625"/>
            <a:chExt cx="227399" cy="551939"/>
          </a:xfrm>
        </p:grpSpPr>
        <p:sp>
          <p:nvSpPr>
            <p:cNvPr id="390" name="Google Shape;390;p15"/>
            <p:cNvSpPr/>
            <p:nvPr/>
          </p:nvSpPr>
          <p:spPr>
            <a:xfrm>
              <a:off x="0" y="0"/>
              <a:ext cx="227399" cy="504314"/>
            </a:xfrm>
            <a:custGeom>
              <a:rect b="b" l="l" r="r" t="t"/>
              <a:pathLst>
                <a:path extrusionOk="0" h="504314" w="227399">
                  <a:moveTo>
                    <a:pt x="0" y="0"/>
                  </a:moveTo>
                  <a:lnTo>
                    <a:pt x="227399" y="0"/>
                  </a:lnTo>
                  <a:lnTo>
                    <a:pt x="227399" y="504314"/>
                  </a:lnTo>
                  <a:lnTo>
                    <a:pt x="0" y="504314"/>
                  </a:lnTo>
                  <a:close/>
                </a:path>
              </a:pathLst>
            </a:custGeom>
            <a:solidFill>
              <a:srgbClr val="17726D"/>
            </a:solidFill>
            <a:ln>
              <a:noFill/>
            </a:ln>
          </p:spPr>
        </p:sp>
        <p:sp>
          <p:nvSpPr>
            <p:cNvPr id="391" name="Google Shape;391;p15"/>
            <p:cNvSpPr txBox="1"/>
            <p:nvPr/>
          </p:nvSpPr>
          <p:spPr>
            <a:xfrm>
              <a:off x="0" y="-47625"/>
              <a:ext cx="227399" cy="551939"/>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2" name="Google Shape;392;p15"/>
          <p:cNvGrpSpPr/>
          <p:nvPr/>
        </p:nvGrpSpPr>
        <p:grpSpPr>
          <a:xfrm>
            <a:off x="-1061650" y="8036778"/>
            <a:ext cx="3803190" cy="3803190"/>
            <a:chOff x="0" y="0"/>
            <a:chExt cx="812800" cy="812800"/>
          </a:xfrm>
        </p:grpSpPr>
        <p:sp>
          <p:nvSpPr>
            <p:cNvPr id="393" name="Google Shape;393;p1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395" name="Google Shape;395;p15"/>
          <p:cNvGrpSpPr/>
          <p:nvPr/>
        </p:nvGrpSpPr>
        <p:grpSpPr>
          <a:xfrm>
            <a:off x="0" y="9913868"/>
            <a:ext cx="18264272" cy="373132"/>
            <a:chOff x="0" y="-47625"/>
            <a:chExt cx="4810343" cy="98273"/>
          </a:xfrm>
        </p:grpSpPr>
        <p:sp>
          <p:nvSpPr>
            <p:cNvPr id="396" name="Google Shape;396;p15"/>
            <p:cNvSpPr/>
            <p:nvPr/>
          </p:nvSpPr>
          <p:spPr>
            <a:xfrm>
              <a:off x="0" y="0"/>
              <a:ext cx="4810343" cy="50648"/>
            </a:xfrm>
            <a:custGeom>
              <a:rect b="b" l="l" r="r" t="t"/>
              <a:pathLst>
                <a:path extrusionOk="0" h="50648" w="4810343">
                  <a:moveTo>
                    <a:pt x="0" y="0"/>
                  </a:moveTo>
                  <a:lnTo>
                    <a:pt x="4810343" y="0"/>
                  </a:lnTo>
                  <a:lnTo>
                    <a:pt x="4810343" y="50648"/>
                  </a:lnTo>
                  <a:lnTo>
                    <a:pt x="0" y="50648"/>
                  </a:lnTo>
                  <a:close/>
                </a:path>
              </a:pathLst>
            </a:custGeom>
            <a:solidFill>
              <a:srgbClr val="17726D"/>
            </a:solidFill>
            <a:ln>
              <a:noFill/>
            </a:ln>
          </p:spPr>
        </p:sp>
        <p:sp>
          <p:nvSpPr>
            <p:cNvPr id="397" name="Google Shape;397;p15"/>
            <p:cNvSpPr txBox="1"/>
            <p:nvPr/>
          </p:nvSpPr>
          <p:spPr>
            <a:xfrm>
              <a:off x="0" y="-47625"/>
              <a:ext cx="4810343" cy="9827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98" name="Google Shape;398;p15"/>
          <p:cNvSpPr/>
          <p:nvPr/>
        </p:nvSpPr>
        <p:spPr>
          <a:xfrm>
            <a:off x="113484" y="9253287"/>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399" name="Google Shape;399;p15"/>
          <p:cNvSpPr/>
          <p:nvPr/>
        </p:nvSpPr>
        <p:spPr>
          <a:xfrm>
            <a:off x="16339816" y="124827"/>
            <a:ext cx="527149" cy="812095"/>
          </a:xfrm>
          <a:custGeom>
            <a:rect b="b" l="l" r="r" t="t"/>
            <a:pathLst>
              <a:path extrusionOk="0" h="812095" w="527149">
                <a:moveTo>
                  <a:pt x="0" y="0"/>
                </a:moveTo>
                <a:lnTo>
                  <a:pt x="527149" y="0"/>
                </a:lnTo>
                <a:lnTo>
                  <a:pt x="527149" y="812095"/>
                </a:lnTo>
                <a:lnTo>
                  <a:pt x="0" y="812095"/>
                </a:lnTo>
                <a:lnTo>
                  <a:pt x="0" y="0"/>
                </a:lnTo>
                <a:close/>
              </a:path>
            </a:pathLst>
          </a:custGeom>
          <a:blipFill rotWithShape="1">
            <a:blip r:embed="rId4">
              <a:alphaModFix/>
            </a:blip>
            <a:stretch>
              <a:fillRect b="0" l="0" r="0" t="0"/>
            </a:stretch>
          </a:blipFill>
          <a:ln>
            <a:noFill/>
          </a:ln>
        </p:spPr>
      </p:sp>
      <p:sp>
        <p:nvSpPr>
          <p:cNvPr id="400" name="Google Shape;400;p15"/>
          <p:cNvSpPr/>
          <p:nvPr/>
        </p:nvSpPr>
        <p:spPr>
          <a:xfrm>
            <a:off x="130903" y="1341403"/>
            <a:ext cx="16997494" cy="7916897"/>
          </a:xfrm>
          <a:custGeom>
            <a:rect b="b" l="l" r="r" t="t"/>
            <a:pathLst>
              <a:path extrusionOk="0" h="7916897" w="16997494">
                <a:moveTo>
                  <a:pt x="0" y="0"/>
                </a:moveTo>
                <a:lnTo>
                  <a:pt x="16997494" y="0"/>
                </a:lnTo>
                <a:lnTo>
                  <a:pt x="16997494" y="7916897"/>
                </a:lnTo>
                <a:lnTo>
                  <a:pt x="0" y="7916897"/>
                </a:lnTo>
                <a:lnTo>
                  <a:pt x="0" y="0"/>
                </a:lnTo>
                <a:close/>
              </a:path>
            </a:pathLst>
          </a:custGeom>
          <a:blipFill rotWithShape="1">
            <a:blip r:embed="rId5">
              <a:alphaModFix/>
            </a:blip>
            <a:stretch>
              <a:fillRect b="-17711" l="-6851" r="-5098" t="-17297"/>
            </a:stretch>
          </a:blipFill>
          <a:ln>
            <a:noFill/>
          </a:ln>
        </p:spPr>
      </p:sp>
      <p:sp>
        <p:nvSpPr>
          <p:cNvPr id="401" name="Google Shape;401;p15"/>
          <p:cNvSpPr txBox="1"/>
          <p:nvPr/>
        </p:nvSpPr>
        <p:spPr>
          <a:xfrm>
            <a:off x="467411" y="435927"/>
            <a:ext cx="16660987" cy="1090296"/>
          </a:xfrm>
          <a:prstGeom prst="rect">
            <a:avLst/>
          </a:prstGeom>
          <a:noFill/>
          <a:ln>
            <a:noFill/>
          </a:ln>
        </p:spPr>
        <p:txBody>
          <a:bodyPr anchorCtr="0" anchor="t" bIns="0" lIns="0" spcFirstLastPara="1" rIns="0" wrap="square" tIns="0">
            <a:spAutoFit/>
          </a:bodyPr>
          <a:lstStyle/>
          <a:p>
            <a:pPr indent="0" lvl="0" marL="0" marR="0" rtl="0" algn="just">
              <a:lnSpc>
                <a:spcPct val="155018"/>
              </a:lnSpc>
              <a:spcBef>
                <a:spcPts val="0"/>
              </a:spcBef>
              <a:spcAft>
                <a:spcPts val="0"/>
              </a:spcAft>
              <a:buNone/>
            </a:pPr>
            <a:r>
              <a:rPr b="0" i="0" lang="en-US" sz="2899" u="none" cap="none" strike="noStrike">
                <a:solidFill>
                  <a:srgbClr val="000000"/>
                </a:solidFill>
                <a:latin typeface="Open Sans"/>
                <a:ea typeface="Open Sans"/>
                <a:cs typeface="Open Sans"/>
                <a:sym typeface="Open Sans"/>
              </a:rPr>
              <a:t>What is the number of people in mental health status categories ?</a:t>
            </a:r>
            <a:endParaRPr/>
          </a:p>
          <a:p>
            <a:pPr indent="0" lvl="0" marL="0" marR="0" rtl="0" algn="just">
              <a:lnSpc>
                <a:spcPct val="155018"/>
              </a:lnSpc>
              <a:spcBef>
                <a:spcPts val="0"/>
              </a:spcBef>
              <a:spcAft>
                <a:spcPts val="0"/>
              </a:spcAft>
              <a:buNone/>
            </a:pPr>
            <a:r>
              <a:rPr b="0" i="0" lang="en-US" sz="2899" u="none" cap="none" strike="noStrike">
                <a:solidFill>
                  <a:srgbClr val="000000"/>
                </a:solidFill>
                <a:latin typeface="Open Sans"/>
                <a:ea typeface="Open Sans"/>
                <a:cs typeface="Open Sans"/>
                <a:sym typeface="Open Sans"/>
              </a:rPr>
              <a:t>What is the number of each age interval people according to mental health status categories?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grpSp>
        <p:nvGrpSpPr>
          <p:cNvPr id="406" name="Google Shape;406;p16"/>
          <p:cNvGrpSpPr/>
          <p:nvPr/>
        </p:nvGrpSpPr>
        <p:grpSpPr>
          <a:xfrm>
            <a:off x="17259300" y="-180826"/>
            <a:ext cx="5014166" cy="10467826"/>
            <a:chOff x="0" y="-47625"/>
            <a:chExt cx="1320603" cy="2756958"/>
          </a:xfrm>
        </p:grpSpPr>
        <p:sp>
          <p:nvSpPr>
            <p:cNvPr id="407" name="Google Shape;407;p16"/>
            <p:cNvSpPr/>
            <p:nvPr/>
          </p:nvSpPr>
          <p:spPr>
            <a:xfrm>
              <a:off x="0" y="0"/>
              <a:ext cx="1320603" cy="2709333"/>
            </a:xfrm>
            <a:custGeom>
              <a:rect b="b" l="l" r="r" t="t"/>
              <a:pathLst>
                <a:path extrusionOk="0" h="2709333" w="1320603">
                  <a:moveTo>
                    <a:pt x="0" y="0"/>
                  </a:moveTo>
                  <a:lnTo>
                    <a:pt x="1320603" y="0"/>
                  </a:lnTo>
                  <a:lnTo>
                    <a:pt x="1320603" y="2709333"/>
                  </a:lnTo>
                  <a:lnTo>
                    <a:pt x="0" y="2709333"/>
                  </a:lnTo>
                  <a:close/>
                </a:path>
              </a:pathLst>
            </a:custGeom>
            <a:solidFill>
              <a:srgbClr val="F6F6F6"/>
            </a:solidFill>
            <a:ln>
              <a:noFill/>
            </a:ln>
          </p:spPr>
        </p:sp>
        <p:sp>
          <p:nvSpPr>
            <p:cNvPr id="408" name="Google Shape;408;p16"/>
            <p:cNvSpPr txBox="1"/>
            <p:nvPr/>
          </p:nvSpPr>
          <p:spPr>
            <a:xfrm>
              <a:off x="0" y="-47625"/>
              <a:ext cx="1320603"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09" name="Google Shape;409;p16"/>
          <p:cNvGrpSpPr/>
          <p:nvPr/>
        </p:nvGrpSpPr>
        <p:grpSpPr>
          <a:xfrm>
            <a:off x="-1061650" y="8036778"/>
            <a:ext cx="3803190" cy="3803190"/>
            <a:chOff x="0" y="0"/>
            <a:chExt cx="812800" cy="812800"/>
          </a:xfrm>
        </p:grpSpPr>
        <p:sp>
          <p:nvSpPr>
            <p:cNvPr id="410" name="Google Shape;410;p1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12" name="Google Shape;412;p16"/>
          <p:cNvSpPr/>
          <p:nvPr/>
        </p:nvSpPr>
        <p:spPr>
          <a:xfrm>
            <a:off x="113484" y="9445592"/>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413" name="Google Shape;413;p16"/>
          <p:cNvSpPr/>
          <p:nvPr/>
        </p:nvSpPr>
        <p:spPr>
          <a:xfrm>
            <a:off x="16511504" y="216605"/>
            <a:ext cx="527149" cy="812095"/>
          </a:xfrm>
          <a:custGeom>
            <a:rect b="b" l="l" r="r" t="t"/>
            <a:pathLst>
              <a:path extrusionOk="0" h="812095" w="527149">
                <a:moveTo>
                  <a:pt x="0" y="0"/>
                </a:moveTo>
                <a:lnTo>
                  <a:pt x="527149" y="0"/>
                </a:lnTo>
                <a:lnTo>
                  <a:pt x="527149" y="812095"/>
                </a:lnTo>
                <a:lnTo>
                  <a:pt x="0" y="812095"/>
                </a:lnTo>
                <a:lnTo>
                  <a:pt x="0" y="0"/>
                </a:lnTo>
                <a:close/>
              </a:path>
            </a:pathLst>
          </a:custGeom>
          <a:blipFill rotWithShape="1">
            <a:blip r:embed="rId4">
              <a:alphaModFix/>
            </a:blip>
            <a:stretch>
              <a:fillRect b="0" l="0" r="0" t="0"/>
            </a:stretch>
          </a:blipFill>
          <a:ln>
            <a:noFill/>
          </a:ln>
        </p:spPr>
      </p:sp>
      <p:sp>
        <p:nvSpPr>
          <p:cNvPr id="414" name="Google Shape;414;p16"/>
          <p:cNvSpPr/>
          <p:nvPr/>
        </p:nvSpPr>
        <p:spPr>
          <a:xfrm>
            <a:off x="113484" y="1418411"/>
            <a:ext cx="17145816" cy="7450179"/>
          </a:xfrm>
          <a:custGeom>
            <a:rect b="b" l="l" r="r" t="t"/>
            <a:pathLst>
              <a:path extrusionOk="0" h="7450179" w="17145816">
                <a:moveTo>
                  <a:pt x="0" y="0"/>
                </a:moveTo>
                <a:lnTo>
                  <a:pt x="17145816" y="0"/>
                </a:lnTo>
                <a:lnTo>
                  <a:pt x="17145816" y="7450178"/>
                </a:lnTo>
                <a:lnTo>
                  <a:pt x="0" y="7450178"/>
                </a:lnTo>
                <a:lnTo>
                  <a:pt x="0" y="0"/>
                </a:lnTo>
                <a:close/>
              </a:path>
            </a:pathLst>
          </a:custGeom>
          <a:blipFill rotWithShape="1">
            <a:blip r:embed="rId5">
              <a:alphaModFix/>
            </a:blip>
            <a:stretch>
              <a:fillRect b="-18851" l="-5349" r="-3796" t="-22243"/>
            </a:stretch>
          </a:blipFill>
          <a:ln>
            <a:noFill/>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grpSp>
        <p:nvGrpSpPr>
          <p:cNvPr id="419" name="Google Shape;419;p17"/>
          <p:cNvGrpSpPr/>
          <p:nvPr/>
        </p:nvGrpSpPr>
        <p:grpSpPr>
          <a:xfrm>
            <a:off x="17576202" y="-522105"/>
            <a:ext cx="10569694" cy="10467826"/>
            <a:chOff x="0" y="-47625"/>
            <a:chExt cx="2783788" cy="2756958"/>
          </a:xfrm>
        </p:grpSpPr>
        <p:sp>
          <p:nvSpPr>
            <p:cNvPr id="420" name="Google Shape;420;p17"/>
            <p:cNvSpPr/>
            <p:nvPr/>
          </p:nvSpPr>
          <p:spPr>
            <a:xfrm>
              <a:off x="0" y="0"/>
              <a:ext cx="2783788" cy="2709333"/>
            </a:xfrm>
            <a:custGeom>
              <a:rect b="b" l="l" r="r" t="t"/>
              <a:pathLst>
                <a:path extrusionOk="0" h="2709333" w="2783788">
                  <a:moveTo>
                    <a:pt x="0" y="0"/>
                  </a:moveTo>
                  <a:lnTo>
                    <a:pt x="2783788" y="0"/>
                  </a:lnTo>
                  <a:lnTo>
                    <a:pt x="2783788" y="2709333"/>
                  </a:lnTo>
                  <a:lnTo>
                    <a:pt x="0" y="2709333"/>
                  </a:lnTo>
                  <a:close/>
                </a:path>
              </a:pathLst>
            </a:custGeom>
            <a:solidFill>
              <a:srgbClr val="F6F6F6"/>
            </a:solidFill>
            <a:ln>
              <a:noFill/>
            </a:ln>
          </p:spPr>
        </p:sp>
        <p:sp>
          <p:nvSpPr>
            <p:cNvPr id="421" name="Google Shape;421;p17"/>
            <p:cNvSpPr txBox="1"/>
            <p:nvPr/>
          </p:nvSpPr>
          <p:spPr>
            <a:xfrm>
              <a:off x="0" y="-47625"/>
              <a:ext cx="2783788"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22" name="Google Shape;422;p17"/>
          <p:cNvSpPr/>
          <p:nvPr/>
        </p:nvSpPr>
        <p:spPr>
          <a:xfrm>
            <a:off x="0" y="9445592"/>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423" name="Google Shape;423;p17"/>
          <p:cNvSpPr/>
          <p:nvPr/>
        </p:nvSpPr>
        <p:spPr>
          <a:xfrm>
            <a:off x="1267672" y="2360232"/>
            <a:ext cx="15752655" cy="7355943"/>
          </a:xfrm>
          <a:custGeom>
            <a:rect b="b" l="l" r="r" t="t"/>
            <a:pathLst>
              <a:path extrusionOk="0" h="7355943" w="15752655">
                <a:moveTo>
                  <a:pt x="0" y="0"/>
                </a:moveTo>
                <a:lnTo>
                  <a:pt x="15752656" y="0"/>
                </a:lnTo>
                <a:lnTo>
                  <a:pt x="15752656" y="7355942"/>
                </a:lnTo>
                <a:lnTo>
                  <a:pt x="0" y="7355942"/>
                </a:lnTo>
                <a:lnTo>
                  <a:pt x="0" y="0"/>
                </a:lnTo>
                <a:close/>
              </a:path>
            </a:pathLst>
          </a:custGeom>
          <a:blipFill rotWithShape="1">
            <a:blip r:embed="rId4">
              <a:alphaModFix/>
            </a:blip>
            <a:stretch>
              <a:fillRect b="-941" l="0" r="0" t="-942"/>
            </a:stretch>
          </a:blipFill>
          <a:ln>
            <a:noFill/>
          </a:ln>
        </p:spPr>
      </p:sp>
      <p:sp>
        <p:nvSpPr>
          <p:cNvPr id="424" name="Google Shape;424;p17"/>
          <p:cNvSpPr/>
          <p:nvPr/>
        </p:nvSpPr>
        <p:spPr>
          <a:xfrm>
            <a:off x="16995725" y="216605"/>
            <a:ext cx="527149" cy="812095"/>
          </a:xfrm>
          <a:custGeom>
            <a:rect b="b" l="l" r="r" t="t"/>
            <a:pathLst>
              <a:path extrusionOk="0" h="812095" w="527149">
                <a:moveTo>
                  <a:pt x="0" y="0"/>
                </a:moveTo>
                <a:lnTo>
                  <a:pt x="527150" y="0"/>
                </a:lnTo>
                <a:lnTo>
                  <a:pt x="527150" y="812095"/>
                </a:lnTo>
                <a:lnTo>
                  <a:pt x="0" y="812095"/>
                </a:lnTo>
                <a:lnTo>
                  <a:pt x="0" y="0"/>
                </a:lnTo>
                <a:close/>
              </a:path>
            </a:pathLst>
          </a:custGeom>
          <a:blipFill rotWithShape="1">
            <a:blip r:embed="rId5">
              <a:alphaModFix/>
            </a:blip>
            <a:stretch>
              <a:fillRect b="0" l="0" r="0" t="0"/>
            </a:stretch>
          </a:blipFill>
          <a:ln>
            <a:noFill/>
          </a:ln>
        </p:spPr>
      </p:sp>
      <p:sp>
        <p:nvSpPr>
          <p:cNvPr id="425" name="Google Shape;425;p17"/>
          <p:cNvSpPr txBox="1"/>
          <p:nvPr/>
        </p:nvSpPr>
        <p:spPr>
          <a:xfrm>
            <a:off x="1249319" y="262200"/>
            <a:ext cx="16660987" cy="1917700"/>
          </a:xfrm>
          <a:prstGeom prst="rect">
            <a:avLst/>
          </a:prstGeom>
          <a:noFill/>
          <a:ln>
            <a:noFill/>
          </a:ln>
        </p:spPr>
        <p:txBody>
          <a:bodyPr anchorCtr="0" anchor="t" bIns="0" lIns="0" spcFirstLastPara="1" rIns="0" wrap="square" tIns="0">
            <a:spAutoFit/>
          </a:bodyPr>
          <a:lstStyle/>
          <a:p>
            <a:pPr indent="0" lvl="0" marL="0" marR="0" rtl="0" algn="just">
              <a:lnSpc>
                <a:spcPct val="155022"/>
              </a:lnSpc>
              <a:spcBef>
                <a:spcPts val="0"/>
              </a:spcBef>
              <a:spcAft>
                <a:spcPts val="0"/>
              </a:spcAft>
              <a:buNone/>
            </a:pPr>
            <a:r>
              <a:rPr b="0" i="0" lang="en-US" sz="2499" u="none" cap="none" strike="noStrike">
                <a:solidFill>
                  <a:srgbClr val="000000"/>
                </a:solidFill>
                <a:latin typeface="Open Sans"/>
                <a:ea typeface="Open Sans"/>
                <a:cs typeface="Open Sans"/>
                <a:sym typeface="Open Sans"/>
              </a:rPr>
              <a:t>Which things impact on mental health status?</a:t>
            </a:r>
            <a:endParaRPr/>
          </a:p>
          <a:p>
            <a:pPr indent="0" lvl="0" marL="0" marR="0" rtl="0" algn="just">
              <a:lnSpc>
                <a:spcPct val="155022"/>
              </a:lnSpc>
              <a:spcBef>
                <a:spcPts val="0"/>
              </a:spcBef>
              <a:spcAft>
                <a:spcPts val="0"/>
              </a:spcAft>
              <a:buNone/>
            </a:pPr>
            <a:r>
              <a:rPr b="0" i="0" lang="en-US" sz="2499" u="none" cap="none" strike="noStrike">
                <a:solidFill>
                  <a:srgbClr val="000000"/>
                </a:solidFill>
                <a:latin typeface="Open Sans"/>
                <a:ea typeface="Open Sans"/>
                <a:cs typeface="Open Sans"/>
                <a:sym typeface="Open Sans"/>
              </a:rPr>
              <a:t>How stress levels impact on mental health status?</a:t>
            </a:r>
            <a:endParaRPr/>
          </a:p>
          <a:p>
            <a:pPr indent="0" lvl="0" marL="0" marR="0" rtl="0" algn="just">
              <a:lnSpc>
                <a:spcPct val="155022"/>
              </a:lnSpc>
              <a:spcBef>
                <a:spcPts val="0"/>
              </a:spcBef>
              <a:spcAft>
                <a:spcPts val="0"/>
              </a:spcAft>
              <a:buNone/>
            </a:pPr>
            <a:r>
              <a:rPr b="0" i="0" lang="en-US" sz="2499" u="none" cap="none" strike="noStrike">
                <a:solidFill>
                  <a:srgbClr val="000000"/>
                </a:solidFill>
                <a:latin typeface="Open Sans"/>
                <a:ea typeface="Open Sans"/>
                <a:cs typeface="Open Sans"/>
                <a:sym typeface="Open Sans"/>
              </a:rPr>
              <a:t>How work environment impact on mental health status?</a:t>
            </a:r>
            <a:endParaRPr/>
          </a:p>
          <a:p>
            <a:pPr indent="0" lvl="0" marL="0" marR="0" rtl="0" algn="just">
              <a:lnSpc>
                <a:spcPct val="155022"/>
              </a:lnSpc>
              <a:spcBef>
                <a:spcPts val="0"/>
              </a:spcBef>
              <a:spcAft>
                <a:spcPts val="0"/>
              </a:spcAft>
              <a:buNone/>
            </a:pPr>
            <a:r>
              <a:rPr b="0" i="0" lang="en-US" sz="2499" u="none" cap="none" strike="noStrike">
                <a:solidFill>
                  <a:srgbClr val="000000"/>
                </a:solidFill>
                <a:latin typeface="Open Sans"/>
                <a:ea typeface="Open Sans"/>
                <a:cs typeface="Open Sans"/>
                <a:sym typeface="Open Sans"/>
              </a:rPr>
              <a:t>Is support can resolve the problem in relationship between Stress, Work impact on mental health status?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grpSp>
        <p:nvGrpSpPr>
          <p:cNvPr id="430" name="Google Shape;430;p18"/>
          <p:cNvGrpSpPr/>
          <p:nvPr/>
        </p:nvGrpSpPr>
        <p:grpSpPr>
          <a:xfrm>
            <a:off x="17576202" y="-522105"/>
            <a:ext cx="10569694" cy="10467826"/>
            <a:chOff x="0" y="-47625"/>
            <a:chExt cx="2783788" cy="2756958"/>
          </a:xfrm>
        </p:grpSpPr>
        <p:sp>
          <p:nvSpPr>
            <p:cNvPr id="431" name="Google Shape;431;p18"/>
            <p:cNvSpPr/>
            <p:nvPr/>
          </p:nvSpPr>
          <p:spPr>
            <a:xfrm>
              <a:off x="0" y="0"/>
              <a:ext cx="2783788" cy="2709333"/>
            </a:xfrm>
            <a:custGeom>
              <a:rect b="b" l="l" r="r" t="t"/>
              <a:pathLst>
                <a:path extrusionOk="0" h="2709333" w="2783788">
                  <a:moveTo>
                    <a:pt x="0" y="0"/>
                  </a:moveTo>
                  <a:lnTo>
                    <a:pt x="2783788" y="0"/>
                  </a:lnTo>
                  <a:lnTo>
                    <a:pt x="2783788" y="2709333"/>
                  </a:lnTo>
                  <a:lnTo>
                    <a:pt x="0" y="2709333"/>
                  </a:lnTo>
                  <a:close/>
                </a:path>
              </a:pathLst>
            </a:custGeom>
            <a:solidFill>
              <a:srgbClr val="F6F6F6"/>
            </a:solidFill>
            <a:ln>
              <a:noFill/>
            </a:ln>
          </p:spPr>
        </p:sp>
        <p:sp>
          <p:nvSpPr>
            <p:cNvPr id="432" name="Google Shape;432;p18"/>
            <p:cNvSpPr txBox="1"/>
            <p:nvPr/>
          </p:nvSpPr>
          <p:spPr>
            <a:xfrm>
              <a:off x="0" y="-47625"/>
              <a:ext cx="2783788"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33" name="Google Shape;433;p18"/>
          <p:cNvSpPr/>
          <p:nvPr/>
        </p:nvSpPr>
        <p:spPr>
          <a:xfrm>
            <a:off x="0" y="9445592"/>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434" name="Google Shape;434;p18"/>
          <p:cNvSpPr/>
          <p:nvPr/>
        </p:nvSpPr>
        <p:spPr>
          <a:xfrm>
            <a:off x="194340" y="227490"/>
            <a:ext cx="17606795" cy="8445760"/>
          </a:xfrm>
          <a:custGeom>
            <a:rect b="b" l="l" r="r" t="t"/>
            <a:pathLst>
              <a:path extrusionOk="0" h="8445760" w="17606795">
                <a:moveTo>
                  <a:pt x="0" y="0"/>
                </a:moveTo>
                <a:lnTo>
                  <a:pt x="17606795" y="0"/>
                </a:lnTo>
                <a:lnTo>
                  <a:pt x="17606795" y="8445760"/>
                </a:lnTo>
                <a:lnTo>
                  <a:pt x="0" y="8445760"/>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pSp>
        <p:nvGrpSpPr>
          <p:cNvPr id="439" name="Google Shape;439;p19"/>
          <p:cNvGrpSpPr/>
          <p:nvPr/>
        </p:nvGrpSpPr>
        <p:grpSpPr>
          <a:xfrm>
            <a:off x="17259300" y="-180827"/>
            <a:ext cx="5014198" cy="10467894"/>
            <a:chOff x="0" y="-47625"/>
            <a:chExt cx="1320603" cy="2756958"/>
          </a:xfrm>
        </p:grpSpPr>
        <p:sp>
          <p:nvSpPr>
            <p:cNvPr id="440" name="Google Shape;440;p19"/>
            <p:cNvSpPr/>
            <p:nvPr/>
          </p:nvSpPr>
          <p:spPr>
            <a:xfrm>
              <a:off x="0" y="0"/>
              <a:ext cx="1320603" cy="2709333"/>
            </a:xfrm>
            <a:custGeom>
              <a:rect b="b" l="l" r="r" t="t"/>
              <a:pathLst>
                <a:path extrusionOk="0" h="2709333" w="1320603">
                  <a:moveTo>
                    <a:pt x="0" y="0"/>
                  </a:moveTo>
                  <a:lnTo>
                    <a:pt x="1320603" y="0"/>
                  </a:lnTo>
                  <a:lnTo>
                    <a:pt x="1320603" y="2709333"/>
                  </a:lnTo>
                  <a:lnTo>
                    <a:pt x="0" y="2709333"/>
                  </a:lnTo>
                  <a:close/>
                </a:path>
              </a:pathLst>
            </a:custGeom>
            <a:solidFill>
              <a:srgbClr val="F6F6F6"/>
            </a:solidFill>
            <a:ln>
              <a:noFill/>
            </a:ln>
          </p:spPr>
        </p:sp>
        <p:sp>
          <p:nvSpPr>
            <p:cNvPr id="441" name="Google Shape;441;p19"/>
            <p:cNvSpPr txBox="1"/>
            <p:nvPr/>
          </p:nvSpPr>
          <p:spPr>
            <a:xfrm>
              <a:off x="0" y="-47625"/>
              <a:ext cx="1320603"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42" name="Google Shape;442;p19"/>
          <p:cNvGrpSpPr/>
          <p:nvPr/>
        </p:nvGrpSpPr>
        <p:grpSpPr>
          <a:xfrm>
            <a:off x="-1061650" y="8036778"/>
            <a:ext cx="3803190" cy="3803190"/>
            <a:chOff x="0" y="0"/>
            <a:chExt cx="812800" cy="812800"/>
          </a:xfrm>
        </p:grpSpPr>
        <p:sp>
          <p:nvSpPr>
            <p:cNvPr id="443" name="Google Shape;443;p1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45" name="Google Shape;445;p19"/>
          <p:cNvSpPr/>
          <p:nvPr/>
        </p:nvSpPr>
        <p:spPr>
          <a:xfrm>
            <a:off x="113484" y="9445592"/>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446" name="Google Shape;446;p19"/>
          <p:cNvSpPr/>
          <p:nvPr/>
        </p:nvSpPr>
        <p:spPr>
          <a:xfrm>
            <a:off x="16511504" y="216605"/>
            <a:ext cx="527149" cy="812095"/>
          </a:xfrm>
          <a:custGeom>
            <a:rect b="b" l="l" r="r" t="t"/>
            <a:pathLst>
              <a:path extrusionOk="0" h="812095" w="527149">
                <a:moveTo>
                  <a:pt x="0" y="0"/>
                </a:moveTo>
                <a:lnTo>
                  <a:pt x="527149" y="0"/>
                </a:lnTo>
                <a:lnTo>
                  <a:pt x="527149" y="812095"/>
                </a:lnTo>
                <a:lnTo>
                  <a:pt x="0" y="812095"/>
                </a:lnTo>
                <a:lnTo>
                  <a:pt x="0" y="0"/>
                </a:lnTo>
                <a:close/>
              </a:path>
            </a:pathLst>
          </a:custGeom>
          <a:blipFill rotWithShape="1">
            <a:blip r:embed="rId4">
              <a:alphaModFix/>
            </a:blip>
            <a:stretch>
              <a:fillRect b="0" l="0" r="0" t="0"/>
            </a:stretch>
          </a:blipFill>
          <a:ln>
            <a:noFill/>
          </a:ln>
        </p:spPr>
      </p:sp>
      <p:sp>
        <p:nvSpPr>
          <p:cNvPr id="447" name="Google Shape;447;p19"/>
          <p:cNvSpPr/>
          <p:nvPr/>
        </p:nvSpPr>
        <p:spPr>
          <a:xfrm>
            <a:off x="571092" y="622653"/>
            <a:ext cx="16203986" cy="8005186"/>
          </a:xfrm>
          <a:custGeom>
            <a:rect b="b" l="l" r="r" t="t"/>
            <a:pathLst>
              <a:path extrusionOk="0" h="8005186" w="16203986">
                <a:moveTo>
                  <a:pt x="0" y="0"/>
                </a:moveTo>
                <a:lnTo>
                  <a:pt x="16203986" y="0"/>
                </a:lnTo>
                <a:lnTo>
                  <a:pt x="16203986" y="8005186"/>
                </a:lnTo>
                <a:lnTo>
                  <a:pt x="0" y="8005186"/>
                </a:lnTo>
                <a:lnTo>
                  <a:pt x="0" y="0"/>
                </a:lnTo>
                <a:close/>
              </a:path>
            </a:pathLst>
          </a:custGeom>
          <a:blipFill rotWithShape="1">
            <a:blip r:embed="rId5">
              <a:alphaModFix/>
            </a:blip>
            <a:stretch>
              <a:fillRect b="-12824" l="-6889" r="-6764" t="-16402"/>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grpSp>
        <p:nvGrpSpPr>
          <p:cNvPr id="126" name="Google Shape;126;p2"/>
          <p:cNvGrpSpPr/>
          <p:nvPr/>
        </p:nvGrpSpPr>
        <p:grpSpPr>
          <a:xfrm>
            <a:off x="17731005" y="-180826"/>
            <a:ext cx="556995" cy="10467826"/>
            <a:chOff x="0" y="-47625"/>
            <a:chExt cx="146698" cy="2756958"/>
          </a:xfrm>
        </p:grpSpPr>
        <p:sp>
          <p:nvSpPr>
            <p:cNvPr id="127" name="Google Shape;127;p2"/>
            <p:cNvSpPr/>
            <p:nvPr/>
          </p:nvSpPr>
          <p:spPr>
            <a:xfrm>
              <a:off x="0" y="0"/>
              <a:ext cx="146698" cy="2709333"/>
            </a:xfrm>
            <a:custGeom>
              <a:rect b="b" l="l" r="r" t="t"/>
              <a:pathLst>
                <a:path extrusionOk="0" h="2709333" w="146698">
                  <a:moveTo>
                    <a:pt x="0" y="0"/>
                  </a:moveTo>
                  <a:lnTo>
                    <a:pt x="146698" y="0"/>
                  </a:lnTo>
                  <a:lnTo>
                    <a:pt x="146698" y="2709333"/>
                  </a:lnTo>
                  <a:lnTo>
                    <a:pt x="0" y="2709333"/>
                  </a:lnTo>
                  <a:close/>
                </a:path>
              </a:pathLst>
            </a:custGeom>
            <a:solidFill>
              <a:srgbClr val="17726D"/>
            </a:solidFill>
            <a:ln>
              <a:noFill/>
            </a:ln>
          </p:spPr>
        </p:sp>
        <p:sp>
          <p:nvSpPr>
            <p:cNvPr id="128" name="Google Shape;128;p2"/>
            <p:cNvSpPr txBox="1"/>
            <p:nvPr/>
          </p:nvSpPr>
          <p:spPr>
            <a:xfrm>
              <a:off x="0" y="-47625"/>
              <a:ext cx="146698"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29" name="Google Shape;129;p2"/>
          <p:cNvGrpSpPr/>
          <p:nvPr/>
        </p:nvGrpSpPr>
        <p:grpSpPr>
          <a:xfrm>
            <a:off x="844489" y="2681880"/>
            <a:ext cx="969409" cy="986123"/>
            <a:chOff x="0" y="0"/>
            <a:chExt cx="812800" cy="826814"/>
          </a:xfrm>
        </p:grpSpPr>
        <p:sp>
          <p:nvSpPr>
            <p:cNvPr id="130" name="Google Shape;130;p2"/>
            <p:cNvSpPr/>
            <p:nvPr/>
          </p:nvSpPr>
          <p:spPr>
            <a:xfrm>
              <a:off x="0" y="0"/>
              <a:ext cx="812800" cy="826814"/>
            </a:xfrm>
            <a:custGeom>
              <a:rect b="b" l="l" r="r" t="t"/>
              <a:pathLst>
                <a:path extrusionOk="0"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txBox="1"/>
            <p:nvPr/>
          </p:nvSpPr>
          <p:spPr>
            <a:xfrm>
              <a:off x="76200" y="1314"/>
              <a:ext cx="660400"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140011"/>
                </a:lnSpc>
                <a:spcBef>
                  <a:spcPts val="0"/>
                </a:spcBef>
                <a:spcAft>
                  <a:spcPts val="0"/>
                </a:spcAft>
                <a:buNone/>
              </a:pPr>
              <a:r>
                <a:rPr b="1" i="0" lang="en-US" sz="3399" u="none" cap="none" strike="noStrike">
                  <a:solidFill>
                    <a:srgbClr val="17726D"/>
                  </a:solidFill>
                  <a:latin typeface="Inter"/>
                  <a:ea typeface="Inter"/>
                  <a:cs typeface="Inter"/>
                  <a:sym typeface="Inter"/>
                </a:rPr>
                <a:t>01</a:t>
              </a:r>
              <a:endParaRPr/>
            </a:p>
          </p:txBody>
        </p:sp>
      </p:grpSp>
      <p:grpSp>
        <p:nvGrpSpPr>
          <p:cNvPr id="132" name="Google Shape;132;p2"/>
          <p:cNvGrpSpPr/>
          <p:nvPr/>
        </p:nvGrpSpPr>
        <p:grpSpPr>
          <a:xfrm>
            <a:off x="844489" y="6464814"/>
            <a:ext cx="969409" cy="986123"/>
            <a:chOff x="0" y="0"/>
            <a:chExt cx="812800" cy="826814"/>
          </a:xfrm>
        </p:grpSpPr>
        <p:sp>
          <p:nvSpPr>
            <p:cNvPr id="133" name="Google Shape;133;p2"/>
            <p:cNvSpPr/>
            <p:nvPr/>
          </p:nvSpPr>
          <p:spPr>
            <a:xfrm>
              <a:off x="0" y="0"/>
              <a:ext cx="812800" cy="826814"/>
            </a:xfrm>
            <a:custGeom>
              <a:rect b="b" l="l" r="r" t="t"/>
              <a:pathLst>
                <a:path extrusionOk="0"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txBox="1"/>
            <p:nvPr/>
          </p:nvSpPr>
          <p:spPr>
            <a:xfrm>
              <a:off x="76200" y="1314"/>
              <a:ext cx="660400"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140011"/>
                </a:lnSpc>
                <a:spcBef>
                  <a:spcPts val="0"/>
                </a:spcBef>
                <a:spcAft>
                  <a:spcPts val="0"/>
                </a:spcAft>
                <a:buNone/>
              </a:pPr>
              <a:r>
                <a:rPr b="1" i="0" lang="en-US" sz="3399" u="none" cap="none" strike="noStrike">
                  <a:solidFill>
                    <a:srgbClr val="17726D"/>
                  </a:solidFill>
                  <a:latin typeface="Inter"/>
                  <a:ea typeface="Inter"/>
                  <a:cs typeface="Inter"/>
                  <a:sym typeface="Inter"/>
                </a:rPr>
                <a:t>04</a:t>
              </a:r>
              <a:endParaRPr/>
            </a:p>
          </p:txBody>
        </p:sp>
      </p:grpSp>
      <p:grpSp>
        <p:nvGrpSpPr>
          <p:cNvPr id="135" name="Google Shape;135;p2"/>
          <p:cNvGrpSpPr/>
          <p:nvPr/>
        </p:nvGrpSpPr>
        <p:grpSpPr>
          <a:xfrm>
            <a:off x="844489" y="3940117"/>
            <a:ext cx="969409" cy="986123"/>
            <a:chOff x="0" y="0"/>
            <a:chExt cx="812800" cy="826814"/>
          </a:xfrm>
        </p:grpSpPr>
        <p:sp>
          <p:nvSpPr>
            <p:cNvPr id="136" name="Google Shape;136;p2"/>
            <p:cNvSpPr/>
            <p:nvPr/>
          </p:nvSpPr>
          <p:spPr>
            <a:xfrm>
              <a:off x="0" y="0"/>
              <a:ext cx="812800" cy="826814"/>
            </a:xfrm>
            <a:custGeom>
              <a:rect b="b" l="l" r="r" t="t"/>
              <a:pathLst>
                <a:path extrusionOk="0"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txBox="1"/>
            <p:nvPr/>
          </p:nvSpPr>
          <p:spPr>
            <a:xfrm>
              <a:off x="76200" y="1314"/>
              <a:ext cx="660400"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140011"/>
                </a:lnSpc>
                <a:spcBef>
                  <a:spcPts val="0"/>
                </a:spcBef>
                <a:spcAft>
                  <a:spcPts val="0"/>
                </a:spcAft>
                <a:buNone/>
              </a:pPr>
              <a:r>
                <a:rPr b="1" i="0" lang="en-US" sz="3399" u="none" cap="none" strike="noStrike">
                  <a:solidFill>
                    <a:srgbClr val="17726D"/>
                  </a:solidFill>
                  <a:latin typeface="Inter"/>
                  <a:ea typeface="Inter"/>
                  <a:cs typeface="Inter"/>
                  <a:sym typeface="Inter"/>
                </a:rPr>
                <a:t>02</a:t>
              </a:r>
              <a:endParaRPr/>
            </a:p>
          </p:txBody>
        </p:sp>
      </p:grpSp>
      <p:grpSp>
        <p:nvGrpSpPr>
          <p:cNvPr id="138" name="Google Shape;138;p2"/>
          <p:cNvGrpSpPr/>
          <p:nvPr/>
        </p:nvGrpSpPr>
        <p:grpSpPr>
          <a:xfrm>
            <a:off x="844489" y="7727162"/>
            <a:ext cx="969409" cy="986123"/>
            <a:chOff x="0" y="0"/>
            <a:chExt cx="812800" cy="826814"/>
          </a:xfrm>
        </p:grpSpPr>
        <p:sp>
          <p:nvSpPr>
            <p:cNvPr id="139" name="Google Shape;139;p2"/>
            <p:cNvSpPr/>
            <p:nvPr/>
          </p:nvSpPr>
          <p:spPr>
            <a:xfrm>
              <a:off x="0" y="0"/>
              <a:ext cx="812800" cy="826814"/>
            </a:xfrm>
            <a:custGeom>
              <a:rect b="b" l="l" r="r" t="t"/>
              <a:pathLst>
                <a:path extrusionOk="0"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txBox="1"/>
            <p:nvPr/>
          </p:nvSpPr>
          <p:spPr>
            <a:xfrm>
              <a:off x="76200" y="1314"/>
              <a:ext cx="660400"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140011"/>
                </a:lnSpc>
                <a:spcBef>
                  <a:spcPts val="0"/>
                </a:spcBef>
                <a:spcAft>
                  <a:spcPts val="0"/>
                </a:spcAft>
                <a:buNone/>
              </a:pPr>
              <a:r>
                <a:rPr b="1" i="0" lang="en-US" sz="3399" u="none" cap="none" strike="noStrike">
                  <a:solidFill>
                    <a:srgbClr val="17726D"/>
                  </a:solidFill>
                  <a:latin typeface="Inter"/>
                  <a:ea typeface="Inter"/>
                  <a:cs typeface="Inter"/>
                  <a:sym typeface="Inter"/>
                </a:rPr>
                <a:t>05</a:t>
              </a:r>
              <a:endParaRPr/>
            </a:p>
          </p:txBody>
        </p:sp>
      </p:grpSp>
      <p:grpSp>
        <p:nvGrpSpPr>
          <p:cNvPr id="141" name="Google Shape;141;p2"/>
          <p:cNvGrpSpPr/>
          <p:nvPr/>
        </p:nvGrpSpPr>
        <p:grpSpPr>
          <a:xfrm>
            <a:off x="844489" y="5202466"/>
            <a:ext cx="969409" cy="986123"/>
            <a:chOff x="0" y="0"/>
            <a:chExt cx="812800" cy="826814"/>
          </a:xfrm>
        </p:grpSpPr>
        <p:sp>
          <p:nvSpPr>
            <p:cNvPr id="142" name="Google Shape;142;p2"/>
            <p:cNvSpPr/>
            <p:nvPr/>
          </p:nvSpPr>
          <p:spPr>
            <a:xfrm>
              <a:off x="0" y="0"/>
              <a:ext cx="812800" cy="826814"/>
            </a:xfrm>
            <a:custGeom>
              <a:rect b="b" l="l" r="r" t="t"/>
              <a:pathLst>
                <a:path extrusionOk="0"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txBox="1"/>
            <p:nvPr/>
          </p:nvSpPr>
          <p:spPr>
            <a:xfrm>
              <a:off x="76200" y="1314"/>
              <a:ext cx="660400"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140011"/>
                </a:lnSpc>
                <a:spcBef>
                  <a:spcPts val="0"/>
                </a:spcBef>
                <a:spcAft>
                  <a:spcPts val="0"/>
                </a:spcAft>
                <a:buNone/>
              </a:pPr>
              <a:r>
                <a:rPr b="1" i="0" lang="en-US" sz="3399" u="none" cap="none" strike="noStrike">
                  <a:solidFill>
                    <a:srgbClr val="17726D"/>
                  </a:solidFill>
                  <a:latin typeface="Inter"/>
                  <a:ea typeface="Inter"/>
                  <a:cs typeface="Inter"/>
                  <a:sym typeface="Inter"/>
                </a:rPr>
                <a:t>03</a:t>
              </a:r>
              <a:endParaRPr/>
            </a:p>
          </p:txBody>
        </p:sp>
      </p:grpSp>
      <p:grpSp>
        <p:nvGrpSpPr>
          <p:cNvPr id="144" name="Google Shape;144;p2"/>
          <p:cNvGrpSpPr/>
          <p:nvPr/>
        </p:nvGrpSpPr>
        <p:grpSpPr>
          <a:xfrm>
            <a:off x="844489" y="8880173"/>
            <a:ext cx="969409" cy="986123"/>
            <a:chOff x="0" y="0"/>
            <a:chExt cx="812800" cy="826814"/>
          </a:xfrm>
        </p:grpSpPr>
        <p:sp>
          <p:nvSpPr>
            <p:cNvPr id="145" name="Google Shape;145;p2"/>
            <p:cNvSpPr/>
            <p:nvPr/>
          </p:nvSpPr>
          <p:spPr>
            <a:xfrm>
              <a:off x="0" y="0"/>
              <a:ext cx="812800" cy="826814"/>
            </a:xfrm>
            <a:custGeom>
              <a:rect b="b" l="l" r="r" t="t"/>
              <a:pathLst>
                <a:path extrusionOk="0" h="826814" w="812800">
                  <a:moveTo>
                    <a:pt x="406400" y="0"/>
                  </a:moveTo>
                  <a:cubicBezTo>
                    <a:pt x="181951" y="0"/>
                    <a:pt x="0" y="185089"/>
                    <a:pt x="0" y="413407"/>
                  </a:cubicBezTo>
                  <a:cubicBezTo>
                    <a:pt x="0" y="641726"/>
                    <a:pt x="181951" y="826814"/>
                    <a:pt x="406400" y="826814"/>
                  </a:cubicBezTo>
                  <a:cubicBezTo>
                    <a:pt x="630849" y="826814"/>
                    <a:pt x="812800" y="641726"/>
                    <a:pt x="812800" y="413407"/>
                  </a:cubicBezTo>
                  <a:cubicBezTo>
                    <a:pt x="812800" y="185089"/>
                    <a:pt x="630849" y="0"/>
                    <a:pt x="406400" y="0"/>
                  </a:cubicBezTo>
                  <a:close/>
                </a:path>
              </a:pathLst>
            </a:custGeom>
            <a:solidFill>
              <a:srgbClr val="EAE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txBox="1"/>
            <p:nvPr/>
          </p:nvSpPr>
          <p:spPr>
            <a:xfrm>
              <a:off x="76200" y="1314"/>
              <a:ext cx="660400" cy="747987"/>
            </a:xfrm>
            <a:prstGeom prst="rect">
              <a:avLst/>
            </a:prstGeom>
            <a:noFill/>
            <a:ln>
              <a:noFill/>
            </a:ln>
          </p:spPr>
          <p:txBody>
            <a:bodyPr anchorCtr="0" anchor="ctr" bIns="44450" lIns="44450" spcFirstLastPara="1" rIns="44450" wrap="square" tIns="44450">
              <a:noAutofit/>
            </a:bodyPr>
            <a:lstStyle/>
            <a:p>
              <a:pPr indent="0" lvl="0" marL="0" marR="0" rtl="0" algn="ctr">
                <a:lnSpc>
                  <a:spcPct val="140011"/>
                </a:lnSpc>
                <a:spcBef>
                  <a:spcPts val="0"/>
                </a:spcBef>
                <a:spcAft>
                  <a:spcPts val="0"/>
                </a:spcAft>
                <a:buNone/>
              </a:pPr>
              <a:r>
                <a:rPr b="1" i="0" lang="en-US" sz="3399" u="none" cap="none" strike="noStrike">
                  <a:solidFill>
                    <a:srgbClr val="17726D"/>
                  </a:solidFill>
                  <a:latin typeface="Inter"/>
                  <a:ea typeface="Inter"/>
                  <a:cs typeface="Inter"/>
                  <a:sym typeface="Inter"/>
                </a:rPr>
                <a:t>06</a:t>
              </a:r>
              <a:endParaRPr/>
            </a:p>
          </p:txBody>
        </p:sp>
      </p:grpSp>
      <p:cxnSp>
        <p:nvCxnSpPr>
          <p:cNvPr id="147" name="Google Shape;147;p2"/>
          <p:cNvCxnSpPr/>
          <p:nvPr/>
        </p:nvCxnSpPr>
        <p:spPr>
          <a:xfrm>
            <a:off x="844489" y="2242672"/>
            <a:ext cx="6008511" cy="0"/>
          </a:xfrm>
          <a:prstGeom prst="straightConnector1">
            <a:avLst/>
          </a:prstGeom>
          <a:noFill/>
          <a:ln cap="flat" cmpd="sng" w="76200">
            <a:solidFill>
              <a:srgbClr val="EAE4D2"/>
            </a:solidFill>
            <a:prstDash val="solid"/>
            <a:round/>
            <a:headEnd len="sm" w="sm" type="none"/>
            <a:tailEnd len="sm" w="sm" type="none"/>
          </a:ln>
        </p:spPr>
      </p:cxnSp>
      <p:sp>
        <p:nvSpPr>
          <p:cNvPr id="148" name="Google Shape;148;p2"/>
          <p:cNvSpPr/>
          <p:nvPr/>
        </p:nvSpPr>
        <p:spPr>
          <a:xfrm>
            <a:off x="16801692" y="9445592"/>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149" name="Google Shape;149;p2"/>
          <p:cNvSpPr/>
          <p:nvPr/>
        </p:nvSpPr>
        <p:spPr>
          <a:xfrm>
            <a:off x="5207726" y="721973"/>
            <a:ext cx="1198626" cy="1089660"/>
          </a:xfrm>
          <a:custGeom>
            <a:rect b="b" l="l" r="r" t="t"/>
            <a:pathLst>
              <a:path extrusionOk="0" h="1089660" w="1198626">
                <a:moveTo>
                  <a:pt x="0" y="0"/>
                </a:moveTo>
                <a:lnTo>
                  <a:pt x="1198626" y="0"/>
                </a:lnTo>
                <a:lnTo>
                  <a:pt x="1198626" y="1089660"/>
                </a:lnTo>
                <a:lnTo>
                  <a:pt x="0" y="1089660"/>
                </a:lnTo>
                <a:lnTo>
                  <a:pt x="0" y="0"/>
                </a:lnTo>
                <a:close/>
              </a:path>
            </a:pathLst>
          </a:custGeom>
          <a:blipFill rotWithShape="1">
            <a:blip r:embed="rId4">
              <a:alphaModFix/>
            </a:blip>
            <a:stretch>
              <a:fillRect b="0" l="0" r="0" t="0"/>
            </a:stretch>
          </a:blipFill>
          <a:ln>
            <a:noFill/>
          </a:ln>
        </p:spPr>
      </p:sp>
      <p:sp>
        <p:nvSpPr>
          <p:cNvPr id="150" name="Google Shape;150;p2"/>
          <p:cNvSpPr/>
          <p:nvPr/>
        </p:nvSpPr>
        <p:spPr>
          <a:xfrm>
            <a:off x="6853000" y="3493770"/>
            <a:ext cx="809719" cy="1159754"/>
          </a:xfrm>
          <a:custGeom>
            <a:rect b="b" l="l" r="r" t="t"/>
            <a:pathLst>
              <a:path extrusionOk="0" h="1159754" w="809719">
                <a:moveTo>
                  <a:pt x="0" y="0"/>
                </a:moveTo>
                <a:lnTo>
                  <a:pt x="809719" y="0"/>
                </a:lnTo>
                <a:lnTo>
                  <a:pt x="809719" y="1159754"/>
                </a:lnTo>
                <a:lnTo>
                  <a:pt x="0" y="1159754"/>
                </a:lnTo>
                <a:lnTo>
                  <a:pt x="0" y="0"/>
                </a:lnTo>
                <a:close/>
              </a:path>
            </a:pathLst>
          </a:custGeom>
          <a:blipFill rotWithShape="1">
            <a:blip r:embed="rId5">
              <a:alphaModFix/>
            </a:blip>
            <a:stretch>
              <a:fillRect b="0" l="0" r="0" t="0"/>
            </a:stretch>
          </a:blipFill>
          <a:ln>
            <a:noFill/>
          </a:ln>
        </p:spPr>
      </p:sp>
      <p:sp>
        <p:nvSpPr>
          <p:cNvPr id="151" name="Google Shape;151;p2"/>
          <p:cNvSpPr/>
          <p:nvPr/>
        </p:nvSpPr>
        <p:spPr>
          <a:xfrm>
            <a:off x="6989766" y="5419302"/>
            <a:ext cx="767235" cy="769287"/>
          </a:xfrm>
          <a:custGeom>
            <a:rect b="b" l="l" r="r" t="t"/>
            <a:pathLst>
              <a:path extrusionOk="0" h="769287" w="767235">
                <a:moveTo>
                  <a:pt x="0" y="0"/>
                </a:moveTo>
                <a:lnTo>
                  <a:pt x="767235" y="0"/>
                </a:lnTo>
                <a:lnTo>
                  <a:pt x="767235" y="769287"/>
                </a:lnTo>
                <a:lnTo>
                  <a:pt x="0" y="769287"/>
                </a:lnTo>
                <a:lnTo>
                  <a:pt x="0" y="0"/>
                </a:lnTo>
                <a:close/>
              </a:path>
            </a:pathLst>
          </a:custGeom>
          <a:blipFill rotWithShape="1">
            <a:blip r:embed="rId6">
              <a:alphaModFix/>
            </a:blip>
            <a:stretch>
              <a:fillRect b="0" l="0" r="0" t="0"/>
            </a:stretch>
          </a:blipFill>
          <a:ln>
            <a:noFill/>
          </a:ln>
        </p:spPr>
      </p:sp>
      <p:sp>
        <p:nvSpPr>
          <p:cNvPr id="152" name="Google Shape;152;p2"/>
          <p:cNvSpPr/>
          <p:nvPr/>
        </p:nvSpPr>
        <p:spPr>
          <a:xfrm>
            <a:off x="4540268" y="6426714"/>
            <a:ext cx="800504" cy="800504"/>
          </a:xfrm>
          <a:custGeom>
            <a:rect b="b" l="l" r="r" t="t"/>
            <a:pathLst>
              <a:path extrusionOk="0" h="800504" w="800504">
                <a:moveTo>
                  <a:pt x="0" y="0"/>
                </a:moveTo>
                <a:lnTo>
                  <a:pt x="800504" y="0"/>
                </a:lnTo>
                <a:lnTo>
                  <a:pt x="800504" y="800503"/>
                </a:lnTo>
                <a:lnTo>
                  <a:pt x="0" y="800503"/>
                </a:lnTo>
                <a:lnTo>
                  <a:pt x="0" y="0"/>
                </a:lnTo>
                <a:close/>
              </a:path>
            </a:pathLst>
          </a:custGeom>
          <a:blipFill rotWithShape="1">
            <a:blip r:embed="rId7">
              <a:alphaModFix/>
            </a:blip>
            <a:stretch>
              <a:fillRect b="0" l="0" r="0" t="0"/>
            </a:stretch>
          </a:blipFill>
          <a:ln>
            <a:noFill/>
          </a:ln>
        </p:spPr>
      </p:sp>
      <p:sp>
        <p:nvSpPr>
          <p:cNvPr id="153" name="Google Shape;153;p2"/>
          <p:cNvSpPr/>
          <p:nvPr/>
        </p:nvSpPr>
        <p:spPr>
          <a:xfrm>
            <a:off x="5102165" y="9008255"/>
            <a:ext cx="1206964" cy="958987"/>
          </a:xfrm>
          <a:custGeom>
            <a:rect b="b" l="l" r="r" t="t"/>
            <a:pathLst>
              <a:path extrusionOk="0" h="958987" w="1206964">
                <a:moveTo>
                  <a:pt x="0" y="0"/>
                </a:moveTo>
                <a:lnTo>
                  <a:pt x="1206964" y="0"/>
                </a:lnTo>
                <a:lnTo>
                  <a:pt x="1206964" y="958987"/>
                </a:lnTo>
                <a:lnTo>
                  <a:pt x="0" y="958987"/>
                </a:lnTo>
                <a:lnTo>
                  <a:pt x="0" y="0"/>
                </a:lnTo>
                <a:close/>
              </a:path>
            </a:pathLst>
          </a:custGeom>
          <a:blipFill rotWithShape="1">
            <a:blip r:embed="rId8">
              <a:alphaModFix/>
            </a:blip>
            <a:stretch>
              <a:fillRect b="0" l="0" r="0" t="0"/>
            </a:stretch>
          </a:blipFill>
          <a:ln>
            <a:noFill/>
          </a:ln>
        </p:spPr>
      </p:sp>
      <p:sp>
        <p:nvSpPr>
          <p:cNvPr id="154" name="Google Shape;154;p2"/>
          <p:cNvSpPr/>
          <p:nvPr/>
        </p:nvSpPr>
        <p:spPr>
          <a:xfrm>
            <a:off x="4405281" y="7617742"/>
            <a:ext cx="1070478" cy="879738"/>
          </a:xfrm>
          <a:custGeom>
            <a:rect b="b" l="l" r="r" t="t"/>
            <a:pathLst>
              <a:path extrusionOk="0" h="879738" w="1070478">
                <a:moveTo>
                  <a:pt x="0" y="0"/>
                </a:moveTo>
                <a:lnTo>
                  <a:pt x="1070478" y="0"/>
                </a:lnTo>
                <a:lnTo>
                  <a:pt x="1070478" y="879739"/>
                </a:lnTo>
                <a:lnTo>
                  <a:pt x="0" y="879739"/>
                </a:lnTo>
                <a:lnTo>
                  <a:pt x="0" y="0"/>
                </a:lnTo>
                <a:close/>
              </a:path>
            </a:pathLst>
          </a:custGeom>
          <a:blipFill rotWithShape="1">
            <a:blip r:embed="rId9">
              <a:alphaModFix/>
            </a:blip>
            <a:stretch>
              <a:fillRect b="0" l="0" r="0" t="0"/>
            </a:stretch>
          </a:blipFill>
          <a:ln>
            <a:noFill/>
          </a:ln>
        </p:spPr>
      </p:sp>
      <p:sp>
        <p:nvSpPr>
          <p:cNvPr id="155" name="Google Shape;155;p2"/>
          <p:cNvSpPr/>
          <p:nvPr/>
        </p:nvSpPr>
        <p:spPr>
          <a:xfrm>
            <a:off x="5340772" y="2820053"/>
            <a:ext cx="329818" cy="581904"/>
          </a:xfrm>
          <a:custGeom>
            <a:rect b="b" l="l" r="r" t="t"/>
            <a:pathLst>
              <a:path extrusionOk="0" h="581904" w="329818">
                <a:moveTo>
                  <a:pt x="0" y="0"/>
                </a:moveTo>
                <a:lnTo>
                  <a:pt x="329818" y="0"/>
                </a:lnTo>
                <a:lnTo>
                  <a:pt x="329818" y="581904"/>
                </a:lnTo>
                <a:lnTo>
                  <a:pt x="0" y="581904"/>
                </a:lnTo>
                <a:lnTo>
                  <a:pt x="0" y="0"/>
                </a:lnTo>
                <a:close/>
              </a:path>
            </a:pathLst>
          </a:custGeom>
          <a:blipFill rotWithShape="1">
            <a:blip r:embed="rId10">
              <a:alphaModFix/>
            </a:blip>
            <a:stretch>
              <a:fillRect b="0" l="0" r="0" t="0"/>
            </a:stretch>
          </a:blipFill>
          <a:ln>
            <a:noFill/>
          </a:ln>
        </p:spPr>
      </p:sp>
      <p:sp>
        <p:nvSpPr>
          <p:cNvPr id="156" name="Google Shape;156;p2"/>
          <p:cNvSpPr txBox="1"/>
          <p:nvPr/>
        </p:nvSpPr>
        <p:spPr>
          <a:xfrm>
            <a:off x="844489" y="817223"/>
            <a:ext cx="7158103"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AGENDA </a:t>
            </a:r>
            <a:endParaRPr/>
          </a:p>
        </p:txBody>
      </p:sp>
      <p:sp>
        <p:nvSpPr>
          <p:cNvPr id="157" name="Google Shape;157;p2"/>
          <p:cNvSpPr txBox="1"/>
          <p:nvPr/>
        </p:nvSpPr>
        <p:spPr>
          <a:xfrm>
            <a:off x="2091095" y="2937137"/>
            <a:ext cx="3614553" cy="46482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699" u="none" cap="none" strike="noStrike">
                <a:solidFill>
                  <a:srgbClr val="000000"/>
                </a:solidFill>
                <a:latin typeface="Inter Medium"/>
                <a:ea typeface="Inter Medium"/>
                <a:cs typeface="Inter Medium"/>
                <a:sym typeface="Inter Medium"/>
              </a:rPr>
              <a:t> Goals &amp; Problems</a:t>
            </a:r>
            <a:endParaRPr/>
          </a:p>
        </p:txBody>
      </p:sp>
      <p:sp>
        <p:nvSpPr>
          <p:cNvPr id="158" name="Google Shape;158;p2"/>
          <p:cNvSpPr txBox="1"/>
          <p:nvPr/>
        </p:nvSpPr>
        <p:spPr>
          <a:xfrm>
            <a:off x="2091095" y="6687965"/>
            <a:ext cx="3614553" cy="46482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699" u="none" cap="none" strike="noStrike">
                <a:solidFill>
                  <a:srgbClr val="000000"/>
                </a:solidFill>
                <a:latin typeface="Inter Medium"/>
                <a:ea typeface="Inter Medium"/>
                <a:cs typeface="Inter Medium"/>
                <a:sym typeface="Inter Medium"/>
              </a:rPr>
              <a:t>Data merging</a:t>
            </a:r>
            <a:endParaRPr/>
          </a:p>
        </p:txBody>
      </p:sp>
      <p:sp>
        <p:nvSpPr>
          <p:cNvPr id="159" name="Google Shape;159;p2"/>
          <p:cNvSpPr txBox="1"/>
          <p:nvPr/>
        </p:nvSpPr>
        <p:spPr>
          <a:xfrm>
            <a:off x="2091095" y="4188704"/>
            <a:ext cx="4761906" cy="46482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699" u="none" cap="none" strike="noStrike">
                <a:solidFill>
                  <a:srgbClr val="000000"/>
                </a:solidFill>
                <a:latin typeface="Inter Medium"/>
                <a:ea typeface="Inter Medium"/>
                <a:cs typeface="Inter Medium"/>
                <a:sym typeface="Inter Medium"/>
              </a:rPr>
              <a:t>Data sources &amp; collect data</a:t>
            </a:r>
            <a:endParaRPr/>
          </a:p>
        </p:txBody>
      </p:sp>
      <p:sp>
        <p:nvSpPr>
          <p:cNvPr id="160" name="Google Shape;160;p2"/>
          <p:cNvSpPr txBox="1"/>
          <p:nvPr/>
        </p:nvSpPr>
        <p:spPr>
          <a:xfrm>
            <a:off x="2091095" y="7857635"/>
            <a:ext cx="3614553" cy="46482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699" u="none" cap="none" strike="noStrike">
                <a:solidFill>
                  <a:srgbClr val="000000"/>
                </a:solidFill>
                <a:latin typeface="Inter Medium"/>
                <a:ea typeface="Inter Medium"/>
                <a:cs typeface="Inter Medium"/>
                <a:sym typeface="Inter Medium"/>
              </a:rPr>
              <a:t>Data analysis</a:t>
            </a:r>
            <a:endParaRPr/>
          </a:p>
        </p:txBody>
      </p:sp>
      <p:sp>
        <p:nvSpPr>
          <p:cNvPr id="161" name="Google Shape;161;p2"/>
          <p:cNvSpPr txBox="1"/>
          <p:nvPr/>
        </p:nvSpPr>
        <p:spPr>
          <a:xfrm>
            <a:off x="2091095" y="5451354"/>
            <a:ext cx="5282289" cy="46482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699" u="none" cap="none" strike="noStrike">
                <a:solidFill>
                  <a:srgbClr val="000000"/>
                </a:solidFill>
                <a:latin typeface="Inter Medium"/>
                <a:ea typeface="Inter Medium"/>
                <a:cs typeface="Inter Medium"/>
                <a:sym typeface="Inter Medium"/>
              </a:rPr>
              <a:t>Data exploration &amp; cleaning</a:t>
            </a:r>
            <a:endParaRPr/>
          </a:p>
        </p:txBody>
      </p:sp>
      <p:sp>
        <p:nvSpPr>
          <p:cNvPr id="162" name="Google Shape;162;p2"/>
          <p:cNvSpPr txBox="1"/>
          <p:nvPr/>
        </p:nvSpPr>
        <p:spPr>
          <a:xfrm>
            <a:off x="2091095" y="9103505"/>
            <a:ext cx="3614553" cy="464820"/>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699" u="none" cap="none" strike="noStrike">
                <a:solidFill>
                  <a:srgbClr val="000000"/>
                </a:solidFill>
                <a:latin typeface="Inter Medium"/>
                <a:ea typeface="Inter Medium"/>
                <a:cs typeface="Inter Medium"/>
                <a:sym typeface="Inter Medium"/>
              </a:rPr>
              <a:t>Data visualization</a:t>
            </a:r>
            <a:endParaRPr/>
          </a:p>
        </p:txBody>
      </p:sp>
      <p:sp>
        <p:nvSpPr>
          <p:cNvPr id="163" name="Google Shape;163;p2"/>
          <p:cNvSpPr txBox="1"/>
          <p:nvPr/>
        </p:nvSpPr>
        <p:spPr>
          <a:xfrm>
            <a:off x="14539609" y="9057649"/>
            <a:ext cx="3191396" cy="4222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FFFFFF"/>
                </a:solidFill>
                <a:latin typeface="Open Sans SemiBold"/>
                <a:ea typeface="Open Sans SemiBold"/>
                <a:cs typeface="Open Sans SemiBold"/>
                <a:sym typeface="Open Sans SemiBold"/>
              </a:rPr>
              <a:t>Thynk Unlimited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grpSp>
        <p:nvGrpSpPr>
          <p:cNvPr id="452" name="Google Shape;452;p20"/>
          <p:cNvGrpSpPr/>
          <p:nvPr/>
        </p:nvGrpSpPr>
        <p:grpSpPr>
          <a:xfrm>
            <a:off x="17259300" y="-180826"/>
            <a:ext cx="5014166" cy="10467826"/>
            <a:chOff x="0" y="-47625"/>
            <a:chExt cx="1320603" cy="2756958"/>
          </a:xfrm>
        </p:grpSpPr>
        <p:sp>
          <p:nvSpPr>
            <p:cNvPr id="453" name="Google Shape;453;p20"/>
            <p:cNvSpPr/>
            <p:nvPr/>
          </p:nvSpPr>
          <p:spPr>
            <a:xfrm>
              <a:off x="0" y="0"/>
              <a:ext cx="1320603" cy="2709333"/>
            </a:xfrm>
            <a:custGeom>
              <a:rect b="b" l="l" r="r" t="t"/>
              <a:pathLst>
                <a:path extrusionOk="0" h="2709333" w="1320603">
                  <a:moveTo>
                    <a:pt x="0" y="0"/>
                  </a:moveTo>
                  <a:lnTo>
                    <a:pt x="1320603" y="0"/>
                  </a:lnTo>
                  <a:lnTo>
                    <a:pt x="1320603" y="2709333"/>
                  </a:lnTo>
                  <a:lnTo>
                    <a:pt x="0" y="2709333"/>
                  </a:lnTo>
                  <a:close/>
                </a:path>
              </a:pathLst>
            </a:custGeom>
            <a:solidFill>
              <a:srgbClr val="F6F6F6"/>
            </a:solidFill>
            <a:ln>
              <a:noFill/>
            </a:ln>
          </p:spPr>
        </p:sp>
        <p:sp>
          <p:nvSpPr>
            <p:cNvPr id="454" name="Google Shape;454;p20"/>
            <p:cNvSpPr txBox="1"/>
            <p:nvPr/>
          </p:nvSpPr>
          <p:spPr>
            <a:xfrm>
              <a:off x="0" y="-47625"/>
              <a:ext cx="1320603"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55" name="Google Shape;455;p20"/>
          <p:cNvGrpSpPr/>
          <p:nvPr/>
        </p:nvGrpSpPr>
        <p:grpSpPr>
          <a:xfrm>
            <a:off x="-1061650" y="8036778"/>
            <a:ext cx="3803190" cy="3803190"/>
            <a:chOff x="0" y="0"/>
            <a:chExt cx="812800" cy="812800"/>
          </a:xfrm>
        </p:grpSpPr>
        <p:sp>
          <p:nvSpPr>
            <p:cNvPr id="456" name="Google Shape;456;p20"/>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0"/>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58" name="Google Shape;458;p20"/>
          <p:cNvSpPr/>
          <p:nvPr/>
        </p:nvSpPr>
        <p:spPr>
          <a:xfrm>
            <a:off x="839945" y="2714542"/>
            <a:ext cx="15935133" cy="6885655"/>
          </a:xfrm>
          <a:custGeom>
            <a:rect b="b" l="l" r="r" t="t"/>
            <a:pathLst>
              <a:path extrusionOk="0" h="6885655" w="15935133">
                <a:moveTo>
                  <a:pt x="0" y="0"/>
                </a:moveTo>
                <a:lnTo>
                  <a:pt x="15935133" y="0"/>
                </a:lnTo>
                <a:lnTo>
                  <a:pt x="15935133" y="6885656"/>
                </a:lnTo>
                <a:lnTo>
                  <a:pt x="0" y="6885656"/>
                </a:lnTo>
                <a:lnTo>
                  <a:pt x="0" y="0"/>
                </a:lnTo>
                <a:close/>
              </a:path>
            </a:pathLst>
          </a:custGeom>
          <a:blipFill rotWithShape="1">
            <a:blip r:embed="rId3">
              <a:alphaModFix/>
            </a:blip>
            <a:stretch>
              <a:fillRect b="-8116" l="0" r="0" t="-1264"/>
            </a:stretch>
          </a:blipFill>
          <a:ln>
            <a:noFill/>
          </a:ln>
        </p:spPr>
      </p:sp>
      <p:sp>
        <p:nvSpPr>
          <p:cNvPr id="459" name="Google Shape;459;p20"/>
          <p:cNvSpPr/>
          <p:nvPr/>
        </p:nvSpPr>
        <p:spPr>
          <a:xfrm>
            <a:off x="113484" y="9445592"/>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4">
              <a:alphaModFix/>
            </a:blip>
            <a:stretch>
              <a:fillRect b="0" l="0" r="0" t="0"/>
            </a:stretch>
          </a:blipFill>
          <a:ln>
            <a:noFill/>
          </a:ln>
        </p:spPr>
      </p:sp>
      <p:sp>
        <p:nvSpPr>
          <p:cNvPr id="460" name="Google Shape;460;p20"/>
          <p:cNvSpPr/>
          <p:nvPr/>
        </p:nvSpPr>
        <p:spPr>
          <a:xfrm>
            <a:off x="16511504" y="216605"/>
            <a:ext cx="527149" cy="812095"/>
          </a:xfrm>
          <a:custGeom>
            <a:rect b="b" l="l" r="r" t="t"/>
            <a:pathLst>
              <a:path extrusionOk="0" h="812095" w="527149">
                <a:moveTo>
                  <a:pt x="0" y="0"/>
                </a:moveTo>
                <a:lnTo>
                  <a:pt x="527149" y="0"/>
                </a:lnTo>
                <a:lnTo>
                  <a:pt x="527149" y="812095"/>
                </a:lnTo>
                <a:lnTo>
                  <a:pt x="0" y="812095"/>
                </a:lnTo>
                <a:lnTo>
                  <a:pt x="0" y="0"/>
                </a:lnTo>
                <a:close/>
              </a:path>
            </a:pathLst>
          </a:custGeom>
          <a:blipFill rotWithShape="1">
            <a:blip r:embed="rId5">
              <a:alphaModFix/>
            </a:blip>
            <a:stretch>
              <a:fillRect b="0" l="0" r="0" t="0"/>
            </a:stretch>
          </a:blipFill>
          <a:ln>
            <a:noFill/>
          </a:ln>
        </p:spPr>
      </p:sp>
      <p:sp>
        <p:nvSpPr>
          <p:cNvPr id="461" name="Google Shape;461;p20"/>
          <p:cNvSpPr txBox="1"/>
          <p:nvPr/>
        </p:nvSpPr>
        <p:spPr>
          <a:xfrm>
            <a:off x="1028700" y="140405"/>
            <a:ext cx="13864927" cy="2574137"/>
          </a:xfrm>
          <a:prstGeom prst="rect">
            <a:avLst/>
          </a:prstGeom>
          <a:noFill/>
          <a:ln>
            <a:noFill/>
          </a:ln>
        </p:spPr>
        <p:txBody>
          <a:bodyPr anchorCtr="0" anchor="t" bIns="0" lIns="0" spcFirstLastPara="1" rIns="0" wrap="square" tIns="0">
            <a:spAutoFit/>
          </a:bodyPr>
          <a:lstStyle/>
          <a:p>
            <a:pPr indent="0" lvl="0" marL="0" marR="0" rtl="0" algn="just">
              <a:lnSpc>
                <a:spcPct val="155037"/>
              </a:lnSpc>
              <a:spcBef>
                <a:spcPts val="0"/>
              </a:spcBef>
              <a:spcAft>
                <a:spcPts val="0"/>
              </a:spcAft>
              <a:buNone/>
            </a:pPr>
            <a:r>
              <a:rPr b="0" i="0" lang="en-US" sz="2273" u="none" cap="none" strike="noStrike">
                <a:solidFill>
                  <a:srgbClr val="000000"/>
                </a:solidFill>
                <a:latin typeface="Open Sans"/>
                <a:ea typeface="Open Sans"/>
                <a:cs typeface="Open Sans"/>
                <a:sym typeface="Open Sans"/>
              </a:rPr>
              <a:t>What things impact on mental but not directly which impact on things that impact directly ?</a:t>
            </a:r>
            <a:endParaRPr/>
          </a:p>
          <a:p>
            <a:pPr indent="0" lvl="0" marL="0" marR="0" rtl="0" algn="just">
              <a:lnSpc>
                <a:spcPct val="155037"/>
              </a:lnSpc>
              <a:spcBef>
                <a:spcPts val="0"/>
              </a:spcBef>
              <a:spcAft>
                <a:spcPts val="0"/>
              </a:spcAft>
              <a:buNone/>
            </a:pPr>
            <a:r>
              <a:rPr b="0" i="0" lang="en-US" sz="2273" u="none" cap="none" strike="noStrike">
                <a:solidFill>
                  <a:srgbClr val="000000"/>
                </a:solidFill>
                <a:latin typeface="Open Sans"/>
                <a:ea typeface="Open Sans"/>
                <a:cs typeface="Open Sans"/>
                <a:sym typeface="Open Sans"/>
              </a:rPr>
              <a:t>Which things impact on stress level?</a:t>
            </a:r>
            <a:endParaRPr/>
          </a:p>
          <a:p>
            <a:pPr indent="0" lvl="0" marL="0" marR="0" rtl="0" algn="just">
              <a:lnSpc>
                <a:spcPct val="155037"/>
              </a:lnSpc>
              <a:spcBef>
                <a:spcPts val="0"/>
              </a:spcBef>
              <a:spcAft>
                <a:spcPts val="0"/>
              </a:spcAft>
              <a:buNone/>
            </a:pPr>
            <a:r>
              <a:rPr b="0" i="0" lang="en-US" sz="2273" u="none" cap="none" strike="noStrike">
                <a:solidFill>
                  <a:srgbClr val="000000"/>
                </a:solidFill>
                <a:latin typeface="Open Sans"/>
                <a:ea typeface="Open Sans"/>
                <a:cs typeface="Open Sans"/>
                <a:sym typeface="Open Sans"/>
              </a:rPr>
              <a:t>Is sleep hours affect on mental health status ?</a:t>
            </a:r>
            <a:endParaRPr/>
          </a:p>
          <a:p>
            <a:pPr indent="0" lvl="0" marL="0" marR="0" rtl="0" algn="just">
              <a:lnSpc>
                <a:spcPct val="155037"/>
              </a:lnSpc>
              <a:spcBef>
                <a:spcPts val="0"/>
              </a:spcBef>
              <a:spcAft>
                <a:spcPts val="0"/>
              </a:spcAft>
              <a:buNone/>
            </a:pPr>
            <a:r>
              <a:rPr b="0" i="0" lang="en-US" sz="2273" u="none" cap="none" strike="noStrike">
                <a:solidFill>
                  <a:srgbClr val="000000"/>
                </a:solidFill>
                <a:latin typeface="Open Sans"/>
                <a:ea typeface="Open Sans"/>
                <a:cs typeface="Open Sans"/>
                <a:sym typeface="Open Sans"/>
              </a:rPr>
              <a:t>How sleep hours affect directly and not directly on mental health status?</a:t>
            </a:r>
            <a:endParaRPr/>
          </a:p>
          <a:p>
            <a:pPr indent="0" lvl="0" marL="0" marR="0" rtl="0" algn="just">
              <a:lnSpc>
                <a:spcPct val="155050"/>
              </a:lnSpc>
              <a:spcBef>
                <a:spcPts val="0"/>
              </a:spcBef>
              <a:spcAft>
                <a:spcPts val="0"/>
              </a:spcAft>
              <a:buNone/>
            </a:pPr>
            <a:r>
              <a:rPr b="0" i="0" lang="en-US" sz="2000" u="none" cap="none" strike="noStrike">
                <a:solidFill>
                  <a:srgbClr val="000000"/>
                </a:solidFill>
                <a:latin typeface="Open Sans"/>
                <a:ea typeface="Open Sans"/>
                <a:cs typeface="Open Sans"/>
                <a:sym typeface="Open Sans"/>
              </a:rPr>
              <a:t>How the average of hours spent like physical activity, screen time and gaming hours impact on stress levels?</a:t>
            </a:r>
            <a:endParaRPr/>
          </a:p>
          <a:p>
            <a:pPr indent="0" lvl="0" marL="0" marR="0" rtl="0" algn="just">
              <a:lnSpc>
                <a:spcPct val="155037"/>
              </a:lnSpc>
              <a:spcBef>
                <a:spcPts val="0"/>
              </a:spcBef>
              <a:spcAft>
                <a:spcPts val="0"/>
              </a:spcAft>
              <a:buNone/>
            </a:pPr>
            <a:r>
              <a:rPr b="0" i="0" lang="en-US" sz="2273" u="none" cap="none" strike="noStrike">
                <a:solidFill>
                  <a:srgbClr val="000000"/>
                </a:solidFill>
                <a:latin typeface="Open Sans"/>
                <a:ea typeface="Open Sans"/>
                <a:cs typeface="Open Sans"/>
                <a:sym typeface="Open Sans"/>
              </a:rPr>
              <a:t>How work environment impact on stress level?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grpSp>
        <p:nvGrpSpPr>
          <p:cNvPr id="466" name="Google Shape;466;p21"/>
          <p:cNvGrpSpPr/>
          <p:nvPr/>
        </p:nvGrpSpPr>
        <p:grpSpPr>
          <a:xfrm>
            <a:off x="17259300" y="-180826"/>
            <a:ext cx="5014166" cy="10467826"/>
            <a:chOff x="0" y="-47625"/>
            <a:chExt cx="1320603" cy="2756958"/>
          </a:xfrm>
        </p:grpSpPr>
        <p:sp>
          <p:nvSpPr>
            <p:cNvPr id="467" name="Google Shape;467;p21"/>
            <p:cNvSpPr/>
            <p:nvPr/>
          </p:nvSpPr>
          <p:spPr>
            <a:xfrm>
              <a:off x="0" y="0"/>
              <a:ext cx="1320603" cy="2709333"/>
            </a:xfrm>
            <a:custGeom>
              <a:rect b="b" l="l" r="r" t="t"/>
              <a:pathLst>
                <a:path extrusionOk="0" h="2709333" w="1320603">
                  <a:moveTo>
                    <a:pt x="0" y="0"/>
                  </a:moveTo>
                  <a:lnTo>
                    <a:pt x="1320603" y="0"/>
                  </a:lnTo>
                  <a:lnTo>
                    <a:pt x="1320603" y="2709333"/>
                  </a:lnTo>
                  <a:lnTo>
                    <a:pt x="0" y="2709333"/>
                  </a:lnTo>
                  <a:close/>
                </a:path>
              </a:pathLst>
            </a:custGeom>
            <a:solidFill>
              <a:srgbClr val="F6F6F6"/>
            </a:solidFill>
            <a:ln>
              <a:noFill/>
            </a:ln>
          </p:spPr>
        </p:sp>
        <p:sp>
          <p:nvSpPr>
            <p:cNvPr id="468" name="Google Shape;468;p21"/>
            <p:cNvSpPr txBox="1"/>
            <p:nvPr/>
          </p:nvSpPr>
          <p:spPr>
            <a:xfrm>
              <a:off x="0" y="-47625"/>
              <a:ext cx="1320603"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69" name="Google Shape;469;p21"/>
          <p:cNvGrpSpPr/>
          <p:nvPr/>
        </p:nvGrpSpPr>
        <p:grpSpPr>
          <a:xfrm>
            <a:off x="-1061650" y="8036778"/>
            <a:ext cx="3803190" cy="3803190"/>
            <a:chOff x="0" y="0"/>
            <a:chExt cx="812800" cy="812800"/>
          </a:xfrm>
        </p:grpSpPr>
        <p:sp>
          <p:nvSpPr>
            <p:cNvPr id="470" name="Google Shape;470;p21"/>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1"/>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72" name="Google Shape;472;p21"/>
          <p:cNvSpPr/>
          <p:nvPr/>
        </p:nvSpPr>
        <p:spPr>
          <a:xfrm>
            <a:off x="113484" y="9445592"/>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473" name="Google Shape;473;p21"/>
          <p:cNvSpPr/>
          <p:nvPr/>
        </p:nvSpPr>
        <p:spPr>
          <a:xfrm>
            <a:off x="0" y="1204389"/>
            <a:ext cx="16987190" cy="8241203"/>
          </a:xfrm>
          <a:custGeom>
            <a:rect b="b" l="l" r="r" t="t"/>
            <a:pathLst>
              <a:path extrusionOk="0" h="8241203" w="16987190">
                <a:moveTo>
                  <a:pt x="0" y="0"/>
                </a:moveTo>
                <a:lnTo>
                  <a:pt x="16987190" y="0"/>
                </a:lnTo>
                <a:lnTo>
                  <a:pt x="16987190" y="8241203"/>
                </a:lnTo>
                <a:lnTo>
                  <a:pt x="0" y="8241203"/>
                </a:lnTo>
                <a:lnTo>
                  <a:pt x="0" y="0"/>
                </a:lnTo>
                <a:close/>
              </a:path>
            </a:pathLst>
          </a:custGeom>
          <a:blipFill rotWithShape="1">
            <a:blip r:embed="rId4">
              <a:alphaModFix/>
            </a:blip>
            <a:stretch>
              <a:fillRect b="-16920" l="-5471" r="-16359" t="-24139"/>
            </a:stretch>
          </a:blipFill>
          <a:ln>
            <a:noFill/>
          </a:ln>
        </p:spPr>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22"/>
          <p:cNvSpPr/>
          <p:nvPr/>
        </p:nvSpPr>
        <p:spPr>
          <a:xfrm>
            <a:off x="0" y="1111729"/>
            <a:ext cx="18288000" cy="8491684"/>
          </a:xfrm>
          <a:custGeom>
            <a:rect b="b" l="l" r="r" t="t"/>
            <a:pathLst>
              <a:path extrusionOk="0" h="8491684" w="18288000">
                <a:moveTo>
                  <a:pt x="0" y="0"/>
                </a:moveTo>
                <a:lnTo>
                  <a:pt x="18288000" y="0"/>
                </a:lnTo>
                <a:lnTo>
                  <a:pt x="18288000" y="8491684"/>
                </a:lnTo>
                <a:lnTo>
                  <a:pt x="0" y="8491684"/>
                </a:lnTo>
                <a:lnTo>
                  <a:pt x="0" y="0"/>
                </a:lnTo>
                <a:close/>
              </a:path>
            </a:pathLst>
          </a:custGeom>
          <a:blipFill rotWithShape="1">
            <a:blip r:embed="rId3">
              <a:alphaModFix/>
            </a:blip>
            <a:stretch>
              <a:fillRect b="-11927" l="0" r="0" t="-9113"/>
            </a:stretch>
          </a:blipFill>
          <a:ln>
            <a:noFill/>
          </a:ln>
        </p:spPr>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23"/>
          <p:cNvSpPr/>
          <p:nvPr/>
        </p:nvSpPr>
        <p:spPr>
          <a:xfrm>
            <a:off x="0" y="867493"/>
            <a:ext cx="18288000" cy="8390807"/>
          </a:xfrm>
          <a:custGeom>
            <a:rect b="b" l="l" r="r" t="t"/>
            <a:pathLst>
              <a:path extrusionOk="0" h="8390807" w="18288000">
                <a:moveTo>
                  <a:pt x="0" y="0"/>
                </a:moveTo>
                <a:lnTo>
                  <a:pt x="18288000" y="0"/>
                </a:lnTo>
                <a:lnTo>
                  <a:pt x="18288000" y="8390807"/>
                </a:lnTo>
                <a:lnTo>
                  <a:pt x="0" y="8390807"/>
                </a:lnTo>
                <a:lnTo>
                  <a:pt x="0" y="0"/>
                </a:lnTo>
                <a:close/>
              </a:path>
            </a:pathLst>
          </a:custGeom>
          <a:blipFill rotWithShape="1">
            <a:blip r:embed="rId3">
              <a:alphaModFix/>
            </a:blip>
            <a:stretch>
              <a:fillRect b="-12701" l="0" r="0" t="-9792"/>
            </a:stretch>
          </a:blipFill>
          <a:ln>
            <a:noFill/>
          </a:ln>
        </p:spPr>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cxnSp>
        <p:nvCxnSpPr>
          <p:cNvPr id="488" name="Google Shape;488;p24"/>
          <p:cNvCxnSpPr/>
          <p:nvPr/>
        </p:nvCxnSpPr>
        <p:spPr>
          <a:xfrm>
            <a:off x="1074658" y="8563446"/>
            <a:ext cx="16138684" cy="0"/>
          </a:xfrm>
          <a:prstGeom prst="straightConnector1">
            <a:avLst/>
          </a:prstGeom>
          <a:noFill/>
          <a:ln cap="flat" cmpd="sng" w="38100">
            <a:solidFill>
              <a:srgbClr val="17726D"/>
            </a:solidFill>
            <a:prstDash val="solid"/>
            <a:round/>
            <a:headEnd len="sm" w="sm" type="none"/>
            <a:tailEnd len="sm" w="sm" type="none"/>
          </a:ln>
        </p:spPr>
      </p:cxnSp>
      <p:grpSp>
        <p:nvGrpSpPr>
          <p:cNvPr id="489" name="Google Shape;489;p24"/>
          <p:cNvGrpSpPr/>
          <p:nvPr/>
        </p:nvGrpSpPr>
        <p:grpSpPr>
          <a:xfrm>
            <a:off x="10785978" y="1231643"/>
            <a:ext cx="4758515" cy="4758515"/>
            <a:chOff x="0" y="0"/>
            <a:chExt cx="812800" cy="812800"/>
          </a:xfrm>
        </p:grpSpPr>
        <p:sp>
          <p:nvSpPr>
            <p:cNvPr id="490" name="Google Shape;490;p2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492" name="Google Shape;492;p24"/>
          <p:cNvGrpSpPr/>
          <p:nvPr/>
        </p:nvGrpSpPr>
        <p:grpSpPr>
          <a:xfrm>
            <a:off x="15972039" y="475210"/>
            <a:ext cx="1241303" cy="756432"/>
            <a:chOff x="0" y="-47625"/>
            <a:chExt cx="326928" cy="199225"/>
          </a:xfrm>
        </p:grpSpPr>
        <p:sp>
          <p:nvSpPr>
            <p:cNvPr id="493" name="Google Shape;493;p24"/>
            <p:cNvSpPr/>
            <p:nvPr/>
          </p:nvSpPr>
          <p:spPr>
            <a:xfrm>
              <a:off x="0" y="0"/>
              <a:ext cx="326928" cy="151600"/>
            </a:xfrm>
            <a:custGeom>
              <a:rect b="b" l="l" r="r" t="t"/>
              <a:pathLst>
                <a:path extrusionOk="0"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txBox="1"/>
            <p:nvPr/>
          </p:nvSpPr>
          <p:spPr>
            <a:xfrm>
              <a:off x="0" y="-47625"/>
              <a:ext cx="326928" cy="1992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495" name="Google Shape;495;p24"/>
          <p:cNvSpPr/>
          <p:nvPr/>
        </p:nvSpPr>
        <p:spPr>
          <a:xfrm>
            <a:off x="16275918" y="793769"/>
            <a:ext cx="633545" cy="300142"/>
          </a:xfrm>
          <a:custGeom>
            <a:rect b="b" l="l" r="r" t="t"/>
            <a:pathLst>
              <a:path extrusionOk="0" h="300142" w="633545">
                <a:moveTo>
                  <a:pt x="0" y="0"/>
                </a:moveTo>
                <a:lnTo>
                  <a:pt x="633545" y="0"/>
                </a:lnTo>
                <a:lnTo>
                  <a:pt x="633545" y="300141"/>
                </a:lnTo>
                <a:lnTo>
                  <a:pt x="0" y="300141"/>
                </a:lnTo>
                <a:lnTo>
                  <a:pt x="0" y="0"/>
                </a:lnTo>
                <a:close/>
              </a:path>
            </a:pathLst>
          </a:custGeom>
          <a:blipFill rotWithShape="1">
            <a:blip r:embed="rId3">
              <a:alphaModFix/>
            </a:blip>
            <a:stretch>
              <a:fillRect b="0" l="0" r="0" t="0"/>
            </a:stretch>
          </a:blipFill>
          <a:ln>
            <a:noFill/>
          </a:ln>
        </p:spPr>
      </p:sp>
      <p:sp>
        <p:nvSpPr>
          <p:cNvPr id="496" name="Google Shape;496;p24"/>
          <p:cNvSpPr/>
          <p:nvPr/>
        </p:nvSpPr>
        <p:spPr>
          <a:xfrm>
            <a:off x="0" y="8563446"/>
            <a:ext cx="1671022" cy="1536262"/>
          </a:xfrm>
          <a:custGeom>
            <a:rect b="b" l="l" r="r" t="t"/>
            <a:pathLst>
              <a:path extrusionOk="0" h="1536262" w="1671022">
                <a:moveTo>
                  <a:pt x="0" y="0"/>
                </a:moveTo>
                <a:lnTo>
                  <a:pt x="1671022" y="0"/>
                </a:lnTo>
                <a:lnTo>
                  <a:pt x="1671022" y="1536262"/>
                </a:lnTo>
                <a:lnTo>
                  <a:pt x="0" y="1536262"/>
                </a:lnTo>
                <a:lnTo>
                  <a:pt x="0" y="0"/>
                </a:lnTo>
                <a:close/>
              </a:path>
            </a:pathLst>
          </a:custGeom>
          <a:blipFill rotWithShape="1">
            <a:blip r:embed="rId4">
              <a:alphaModFix/>
            </a:blip>
            <a:stretch>
              <a:fillRect b="0" l="0" r="0" t="0"/>
            </a:stretch>
          </a:blipFill>
          <a:ln>
            <a:noFill/>
          </a:ln>
        </p:spPr>
      </p:sp>
      <p:sp>
        <p:nvSpPr>
          <p:cNvPr id="497" name="Google Shape;497;p24"/>
          <p:cNvSpPr/>
          <p:nvPr/>
        </p:nvSpPr>
        <p:spPr>
          <a:xfrm>
            <a:off x="13075582" y="3010613"/>
            <a:ext cx="962483" cy="1698125"/>
          </a:xfrm>
          <a:custGeom>
            <a:rect b="b" l="l" r="r" t="t"/>
            <a:pathLst>
              <a:path extrusionOk="0" h="1698125" w="962483">
                <a:moveTo>
                  <a:pt x="0" y="0"/>
                </a:moveTo>
                <a:lnTo>
                  <a:pt x="962483" y="0"/>
                </a:lnTo>
                <a:lnTo>
                  <a:pt x="962483" y="1698125"/>
                </a:lnTo>
                <a:lnTo>
                  <a:pt x="0" y="1698125"/>
                </a:lnTo>
                <a:lnTo>
                  <a:pt x="0" y="0"/>
                </a:lnTo>
                <a:close/>
              </a:path>
            </a:pathLst>
          </a:custGeom>
          <a:blipFill rotWithShape="1">
            <a:blip r:embed="rId5">
              <a:alphaModFix/>
            </a:blip>
            <a:stretch>
              <a:fillRect b="0" l="0" r="0" t="0"/>
            </a:stretch>
          </a:blipFill>
          <a:ln>
            <a:noFill/>
          </a:ln>
        </p:spPr>
      </p:sp>
      <p:sp>
        <p:nvSpPr>
          <p:cNvPr id="498" name="Google Shape;498;p24"/>
          <p:cNvSpPr txBox="1"/>
          <p:nvPr/>
        </p:nvSpPr>
        <p:spPr>
          <a:xfrm>
            <a:off x="981075" y="2941196"/>
            <a:ext cx="14166687" cy="2049776"/>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US" sz="11925" u="none" cap="none" strike="noStrike">
                <a:solidFill>
                  <a:srgbClr val="17726D"/>
                </a:solidFill>
                <a:latin typeface="Inter"/>
                <a:ea typeface="Inter"/>
                <a:cs typeface="Inter"/>
                <a:sym typeface="Inter"/>
              </a:rPr>
              <a:t>ANY QUESTION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cxnSp>
        <p:nvCxnSpPr>
          <p:cNvPr id="503" name="Google Shape;503;p25"/>
          <p:cNvCxnSpPr/>
          <p:nvPr/>
        </p:nvCxnSpPr>
        <p:spPr>
          <a:xfrm>
            <a:off x="1074658" y="8563446"/>
            <a:ext cx="16138684" cy="0"/>
          </a:xfrm>
          <a:prstGeom prst="straightConnector1">
            <a:avLst/>
          </a:prstGeom>
          <a:noFill/>
          <a:ln cap="flat" cmpd="sng" w="38100">
            <a:solidFill>
              <a:srgbClr val="17726D"/>
            </a:solidFill>
            <a:prstDash val="solid"/>
            <a:round/>
            <a:headEnd len="sm" w="sm" type="none"/>
            <a:tailEnd len="sm" w="sm" type="none"/>
          </a:ln>
        </p:spPr>
      </p:cxnSp>
      <p:grpSp>
        <p:nvGrpSpPr>
          <p:cNvPr id="504" name="Google Shape;504;p25"/>
          <p:cNvGrpSpPr/>
          <p:nvPr/>
        </p:nvGrpSpPr>
        <p:grpSpPr>
          <a:xfrm>
            <a:off x="10785978" y="1231643"/>
            <a:ext cx="4758515" cy="4758515"/>
            <a:chOff x="0" y="0"/>
            <a:chExt cx="812800" cy="812800"/>
          </a:xfrm>
        </p:grpSpPr>
        <p:sp>
          <p:nvSpPr>
            <p:cNvPr id="505" name="Google Shape;505;p2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AE4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507" name="Google Shape;507;p25"/>
          <p:cNvGrpSpPr/>
          <p:nvPr/>
        </p:nvGrpSpPr>
        <p:grpSpPr>
          <a:xfrm>
            <a:off x="15972039" y="475210"/>
            <a:ext cx="1241303" cy="756432"/>
            <a:chOff x="0" y="-47625"/>
            <a:chExt cx="326928" cy="199225"/>
          </a:xfrm>
        </p:grpSpPr>
        <p:sp>
          <p:nvSpPr>
            <p:cNvPr id="508" name="Google Shape;508;p25"/>
            <p:cNvSpPr/>
            <p:nvPr/>
          </p:nvSpPr>
          <p:spPr>
            <a:xfrm>
              <a:off x="0" y="0"/>
              <a:ext cx="326928" cy="151600"/>
            </a:xfrm>
            <a:custGeom>
              <a:rect b="b" l="l" r="r" t="t"/>
              <a:pathLst>
                <a:path extrusionOk="0" h="151600" w="326928">
                  <a:moveTo>
                    <a:pt x="75800" y="0"/>
                  </a:moveTo>
                  <a:lnTo>
                    <a:pt x="251128" y="0"/>
                  </a:lnTo>
                  <a:cubicBezTo>
                    <a:pt x="292991" y="0"/>
                    <a:pt x="326928" y="33937"/>
                    <a:pt x="326928" y="75800"/>
                  </a:cubicBezTo>
                  <a:lnTo>
                    <a:pt x="326928" y="75800"/>
                  </a:lnTo>
                  <a:cubicBezTo>
                    <a:pt x="326928" y="117663"/>
                    <a:pt x="292991" y="151600"/>
                    <a:pt x="251128" y="151600"/>
                  </a:cubicBezTo>
                  <a:lnTo>
                    <a:pt x="75800" y="151600"/>
                  </a:lnTo>
                  <a:cubicBezTo>
                    <a:pt x="33937" y="151600"/>
                    <a:pt x="0" y="117663"/>
                    <a:pt x="0" y="75800"/>
                  </a:cubicBezTo>
                  <a:lnTo>
                    <a:pt x="0" y="75800"/>
                  </a:lnTo>
                  <a:cubicBezTo>
                    <a:pt x="0" y="33937"/>
                    <a:pt x="33937" y="0"/>
                    <a:pt x="75800" y="0"/>
                  </a:cubicBezTo>
                  <a:close/>
                </a:path>
              </a:pathLst>
            </a:custGeom>
            <a:solidFill>
              <a:srgbClr val="1772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txBox="1"/>
            <p:nvPr/>
          </p:nvSpPr>
          <p:spPr>
            <a:xfrm>
              <a:off x="0" y="-47625"/>
              <a:ext cx="326928" cy="1992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510" name="Google Shape;510;p25"/>
          <p:cNvSpPr/>
          <p:nvPr/>
        </p:nvSpPr>
        <p:spPr>
          <a:xfrm>
            <a:off x="16275918" y="793769"/>
            <a:ext cx="633545" cy="300142"/>
          </a:xfrm>
          <a:custGeom>
            <a:rect b="b" l="l" r="r" t="t"/>
            <a:pathLst>
              <a:path extrusionOk="0" h="300142" w="633545">
                <a:moveTo>
                  <a:pt x="0" y="0"/>
                </a:moveTo>
                <a:lnTo>
                  <a:pt x="633545" y="0"/>
                </a:lnTo>
                <a:lnTo>
                  <a:pt x="633545" y="300141"/>
                </a:lnTo>
                <a:lnTo>
                  <a:pt x="0" y="300141"/>
                </a:lnTo>
                <a:lnTo>
                  <a:pt x="0" y="0"/>
                </a:lnTo>
                <a:close/>
              </a:path>
            </a:pathLst>
          </a:custGeom>
          <a:blipFill rotWithShape="1">
            <a:blip r:embed="rId3">
              <a:alphaModFix/>
            </a:blip>
            <a:stretch>
              <a:fillRect b="0" l="0" r="0" t="0"/>
            </a:stretch>
          </a:blipFill>
          <a:ln>
            <a:noFill/>
          </a:ln>
        </p:spPr>
      </p:sp>
      <p:sp>
        <p:nvSpPr>
          <p:cNvPr id="511" name="Google Shape;511;p25"/>
          <p:cNvSpPr txBox="1"/>
          <p:nvPr/>
        </p:nvSpPr>
        <p:spPr>
          <a:xfrm>
            <a:off x="981075" y="2874521"/>
            <a:ext cx="14166687" cy="2678850"/>
          </a:xfrm>
          <a:prstGeom prst="rect">
            <a:avLst/>
          </a:prstGeom>
          <a:noFill/>
          <a:ln>
            <a:noFill/>
          </a:ln>
        </p:spPr>
        <p:txBody>
          <a:bodyPr anchorCtr="0" anchor="t" bIns="0" lIns="0" spcFirstLastPara="1" rIns="0" wrap="square" tIns="0">
            <a:spAutoFit/>
          </a:bodyPr>
          <a:lstStyle/>
          <a:p>
            <a:pPr indent="0" lvl="0" marL="0" marR="0" rtl="0" algn="l">
              <a:lnSpc>
                <a:spcPct val="139996"/>
              </a:lnSpc>
              <a:spcBef>
                <a:spcPts val="0"/>
              </a:spcBef>
              <a:spcAft>
                <a:spcPts val="0"/>
              </a:spcAft>
              <a:buNone/>
            </a:pPr>
            <a:r>
              <a:rPr b="1" i="0" lang="en-US" sz="15624" u="none" cap="none" strike="noStrike">
                <a:solidFill>
                  <a:srgbClr val="17726D"/>
                </a:solidFill>
                <a:latin typeface="Inter"/>
                <a:ea typeface="Inter"/>
                <a:cs typeface="Inter"/>
                <a:sym typeface="Inter"/>
              </a:rPr>
              <a:t>THANK YOU</a:t>
            </a:r>
            <a:endParaRPr/>
          </a:p>
        </p:txBody>
      </p:sp>
      <p:sp>
        <p:nvSpPr>
          <p:cNvPr id="512" name="Google Shape;512;p25"/>
          <p:cNvSpPr/>
          <p:nvPr/>
        </p:nvSpPr>
        <p:spPr>
          <a:xfrm>
            <a:off x="0" y="8563446"/>
            <a:ext cx="1671022" cy="1536262"/>
          </a:xfrm>
          <a:custGeom>
            <a:rect b="b" l="l" r="r" t="t"/>
            <a:pathLst>
              <a:path extrusionOk="0" h="1536262" w="1671022">
                <a:moveTo>
                  <a:pt x="0" y="0"/>
                </a:moveTo>
                <a:lnTo>
                  <a:pt x="1671022" y="0"/>
                </a:lnTo>
                <a:lnTo>
                  <a:pt x="1671022" y="1536262"/>
                </a:lnTo>
                <a:lnTo>
                  <a:pt x="0" y="1536262"/>
                </a:lnTo>
                <a:lnTo>
                  <a:pt x="0" y="0"/>
                </a:lnTo>
                <a:close/>
              </a:path>
            </a:pathLst>
          </a:custGeom>
          <a:blipFill rotWithShape="1">
            <a:blip r:embed="rId4">
              <a:alphaModFix/>
            </a:blip>
            <a:stretch>
              <a:fillRect b="0" l="0" r="0" t="0"/>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grpSp>
        <p:nvGrpSpPr>
          <p:cNvPr id="168" name="Google Shape;168;p3"/>
          <p:cNvGrpSpPr/>
          <p:nvPr/>
        </p:nvGrpSpPr>
        <p:grpSpPr>
          <a:xfrm>
            <a:off x="-4922193" y="-180826"/>
            <a:ext cx="6308487" cy="10467826"/>
            <a:chOff x="0" y="-47625"/>
            <a:chExt cx="1661494" cy="2756958"/>
          </a:xfrm>
        </p:grpSpPr>
        <p:sp>
          <p:nvSpPr>
            <p:cNvPr id="169" name="Google Shape;169;p3"/>
            <p:cNvSpPr/>
            <p:nvPr/>
          </p:nvSpPr>
          <p:spPr>
            <a:xfrm>
              <a:off x="0" y="0"/>
              <a:ext cx="1661494" cy="2709333"/>
            </a:xfrm>
            <a:custGeom>
              <a:rect b="b" l="l" r="r" t="t"/>
              <a:pathLst>
                <a:path extrusionOk="0" h="2709333" w="1661494">
                  <a:moveTo>
                    <a:pt x="0" y="0"/>
                  </a:moveTo>
                  <a:lnTo>
                    <a:pt x="1661494" y="0"/>
                  </a:lnTo>
                  <a:lnTo>
                    <a:pt x="1661494" y="2709333"/>
                  </a:lnTo>
                  <a:lnTo>
                    <a:pt x="0" y="2709333"/>
                  </a:lnTo>
                  <a:close/>
                </a:path>
              </a:pathLst>
            </a:custGeom>
            <a:solidFill>
              <a:srgbClr val="17726D"/>
            </a:solidFill>
            <a:ln>
              <a:noFill/>
            </a:ln>
          </p:spPr>
        </p:sp>
        <p:sp>
          <p:nvSpPr>
            <p:cNvPr id="170" name="Google Shape;170;p3"/>
            <p:cNvSpPr txBox="1"/>
            <p:nvPr/>
          </p:nvSpPr>
          <p:spPr>
            <a:xfrm>
              <a:off x="0" y="-47625"/>
              <a:ext cx="1661493"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71" name="Google Shape;171;p3"/>
          <p:cNvGrpSpPr/>
          <p:nvPr/>
        </p:nvGrpSpPr>
        <p:grpSpPr>
          <a:xfrm>
            <a:off x="14871011" y="6031106"/>
            <a:ext cx="5402508" cy="5402508"/>
            <a:chOff x="0" y="0"/>
            <a:chExt cx="812800" cy="812800"/>
          </a:xfrm>
        </p:grpSpPr>
        <p:sp>
          <p:nvSpPr>
            <p:cNvPr id="172" name="Google Shape;172;p3"/>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4" name="Google Shape;174;p3"/>
          <p:cNvSpPr/>
          <p:nvPr/>
        </p:nvSpPr>
        <p:spPr>
          <a:xfrm>
            <a:off x="11179296" y="-74371"/>
            <a:ext cx="1120754" cy="1238402"/>
          </a:xfrm>
          <a:custGeom>
            <a:rect b="b" l="l" r="r" t="t"/>
            <a:pathLst>
              <a:path extrusionOk="0" h="1238402" w="1120754">
                <a:moveTo>
                  <a:pt x="0" y="0"/>
                </a:moveTo>
                <a:lnTo>
                  <a:pt x="1120754" y="0"/>
                </a:lnTo>
                <a:lnTo>
                  <a:pt x="1120754" y="1238402"/>
                </a:lnTo>
                <a:lnTo>
                  <a:pt x="0" y="1238402"/>
                </a:lnTo>
                <a:lnTo>
                  <a:pt x="0" y="0"/>
                </a:lnTo>
                <a:close/>
              </a:path>
            </a:pathLst>
          </a:custGeom>
          <a:blipFill rotWithShape="1">
            <a:blip r:embed="rId3">
              <a:alphaModFix/>
            </a:blip>
            <a:stretch>
              <a:fillRect b="0" l="0" r="0" t="0"/>
            </a:stretch>
          </a:blipFill>
          <a:ln>
            <a:noFill/>
          </a:ln>
        </p:spPr>
      </p:sp>
      <p:sp>
        <p:nvSpPr>
          <p:cNvPr id="175" name="Google Shape;175;p3"/>
          <p:cNvSpPr/>
          <p:nvPr/>
        </p:nvSpPr>
        <p:spPr>
          <a:xfrm>
            <a:off x="17114657" y="124126"/>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4">
              <a:alphaModFix/>
            </a:blip>
            <a:stretch>
              <a:fillRect b="0" l="0" r="0" t="0"/>
            </a:stretch>
          </a:blipFill>
          <a:ln>
            <a:noFill/>
          </a:ln>
        </p:spPr>
      </p:sp>
      <p:sp>
        <p:nvSpPr>
          <p:cNvPr id="176" name="Google Shape;176;p3"/>
          <p:cNvSpPr txBox="1"/>
          <p:nvPr/>
        </p:nvSpPr>
        <p:spPr>
          <a:xfrm>
            <a:off x="1459970" y="34290"/>
            <a:ext cx="11532238"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 GOALS &amp; PROBLEMS</a:t>
            </a:r>
            <a:endParaRPr/>
          </a:p>
        </p:txBody>
      </p:sp>
      <p:sp>
        <p:nvSpPr>
          <p:cNvPr id="177" name="Google Shape;177;p3"/>
          <p:cNvSpPr txBox="1"/>
          <p:nvPr/>
        </p:nvSpPr>
        <p:spPr>
          <a:xfrm>
            <a:off x="1761765" y="1580128"/>
            <a:ext cx="16268108" cy="8260449"/>
          </a:xfrm>
          <a:prstGeom prst="rect">
            <a:avLst/>
          </a:prstGeom>
          <a:noFill/>
          <a:ln>
            <a:noFill/>
          </a:ln>
        </p:spPr>
        <p:txBody>
          <a:bodyPr anchorCtr="0" anchor="t" bIns="0" lIns="0" spcFirstLastPara="1" rIns="0" wrap="square" tIns="0">
            <a:spAutoFit/>
          </a:bodyPr>
          <a:lstStyle/>
          <a:p>
            <a:pPr indent="0" lvl="0" marL="0" marR="0" rtl="0" algn="just">
              <a:lnSpc>
                <a:spcPct val="176026"/>
              </a:lnSpc>
              <a:spcBef>
                <a:spcPts val="0"/>
              </a:spcBef>
              <a:spcAft>
                <a:spcPts val="0"/>
              </a:spcAft>
              <a:buNone/>
            </a:pPr>
            <a:r>
              <a:rPr b="0" i="0" lang="en-US" sz="2144" u="none" cap="none" strike="noStrike">
                <a:solidFill>
                  <a:srgbClr val="000000"/>
                </a:solidFill>
                <a:latin typeface="Open Sans"/>
                <a:ea typeface="Open Sans"/>
                <a:cs typeface="Open Sans"/>
                <a:sym typeface="Open Sans"/>
              </a:rPr>
              <a:t>The primary goal of analyzing data on mental health is to understand patterns and trends related to mental health with the goal of improving care, prevention, and treatment, The main objectives can be summarized in the following points:</a:t>
            </a:r>
            <a:endParaRPr/>
          </a:p>
          <a:p>
            <a:pPr indent="0" lvl="0" marL="0" marR="0" rtl="0" algn="just">
              <a:lnSpc>
                <a:spcPct val="176023"/>
              </a:lnSpc>
              <a:spcBef>
                <a:spcPts val="0"/>
              </a:spcBef>
              <a:spcAft>
                <a:spcPts val="0"/>
              </a:spcAft>
              <a:buNone/>
            </a:pPr>
            <a:r>
              <a:rPr b="0" i="0" lang="en-US" sz="2344" u="none" cap="none" strike="noStrike">
                <a:solidFill>
                  <a:srgbClr val="000000"/>
                </a:solidFill>
                <a:latin typeface="Open Sans"/>
                <a:ea typeface="Open Sans"/>
                <a:cs typeface="Open Sans"/>
                <a:sym typeface="Open Sans"/>
              </a:rPr>
              <a:t>1. Identify the causes and influencing factors.</a:t>
            </a:r>
            <a:endParaRPr/>
          </a:p>
          <a:p>
            <a:pPr indent="0" lvl="0" marL="0" marR="0" rtl="0" algn="just">
              <a:lnSpc>
                <a:spcPct val="153498"/>
              </a:lnSpc>
              <a:spcBef>
                <a:spcPts val="0"/>
              </a:spcBef>
              <a:spcAft>
                <a:spcPts val="0"/>
              </a:spcAft>
              <a:buNone/>
            </a:pPr>
            <a:r>
              <a:t/>
            </a:r>
            <a:endParaRPr b="0" i="0" sz="2344" u="none" cap="none" strike="noStrike">
              <a:solidFill>
                <a:srgbClr val="000000"/>
              </a:solidFill>
              <a:latin typeface="Open Sans"/>
              <a:ea typeface="Open Sans"/>
              <a:cs typeface="Open Sans"/>
              <a:sym typeface="Open Sans"/>
            </a:endParaRPr>
          </a:p>
          <a:p>
            <a:pPr indent="0" lvl="0" marL="0" marR="0" rtl="0" algn="just">
              <a:lnSpc>
                <a:spcPct val="176023"/>
              </a:lnSpc>
              <a:spcBef>
                <a:spcPts val="0"/>
              </a:spcBef>
              <a:spcAft>
                <a:spcPts val="0"/>
              </a:spcAft>
              <a:buNone/>
            </a:pPr>
            <a:r>
              <a:rPr b="0" i="0" lang="en-US" sz="2344" u="none" cap="none" strike="noStrike">
                <a:solidFill>
                  <a:srgbClr val="000000"/>
                </a:solidFill>
                <a:latin typeface="Open Sans"/>
                <a:ea typeface="Open Sans"/>
                <a:cs typeface="Open Sans"/>
                <a:sym typeface="Open Sans"/>
              </a:rPr>
              <a:t>2. Develop preventive strategies.</a:t>
            </a:r>
            <a:endParaRPr/>
          </a:p>
          <a:p>
            <a:pPr indent="0" lvl="0" marL="0" marR="0" rtl="0" algn="just">
              <a:lnSpc>
                <a:spcPct val="153498"/>
              </a:lnSpc>
              <a:spcBef>
                <a:spcPts val="0"/>
              </a:spcBef>
              <a:spcAft>
                <a:spcPts val="0"/>
              </a:spcAft>
              <a:buNone/>
            </a:pPr>
            <a:r>
              <a:t/>
            </a:r>
            <a:endParaRPr b="0" i="0" sz="2344" u="none" cap="none" strike="noStrike">
              <a:solidFill>
                <a:srgbClr val="000000"/>
              </a:solidFill>
              <a:latin typeface="Open Sans"/>
              <a:ea typeface="Open Sans"/>
              <a:cs typeface="Open Sans"/>
              <a:sym typeface="Open Sans"/>
            </a:endParaRPr>
          </a:p>
          <a:p>
            <a:pPr indent="0" lvl="0" marL="0" marR="0" rtl="0" algn="just">
              <a:lnSpc>
                <a:spcPct val="176023"/>
              </a:lnSpc>
              <a:spcBef>
                <a:spcPts val="0"/>
              </a:spcBef>
              <a:spcAft>
                <a:spcPts val="0"/>
              </a:spcAft>
              <a:buNone/>
            </a:pPr>
            <a:r>
              <a:rPr b="0" i="0" lang="en-US" sz="2344" u="none" cap="none" strike="noStrike">
                <a:solidFill>
                  <a:srgbClr val="000000"/>
                </a:solidFill>
                <a:latin typeface="Open Sans"/>
                <a:ea typeface="Open Sans"/>
                <a:cs typeface="Open Sans"/>
                <a:sym typeface="Open Sans"/>
              </a:rPr>
              <a:t>3. Improve diagnosis and treatment.</a:t>
            </a:r>
            <a:endParaRPr/>
          </a:p>
          <a:p>
            <a:pPr indent="0" lvl="0" marL="0" marR="0" rtl="0" algn="just">
              <a:lnSpc>
                <a:spcPct val="153498"/>
              </a:lnSpc>
              <a:spcBef>
                <a:spcPts val="0"/>
              </a:spcBef>
              <a:spcAft>
                <a:spcPts val="0"/>
              </a:spcAft>
              <a:buNone/>
            </a:pPr>
            <a:r>
              <a:t/>
            </a:r>
            <a:endParaRPr b="0" i="0" sz="2344" u="none" cap="none" strike="noStrike">
              <a:solidFill>
                <a:srgbClr val="000000"/>
              </a:solidFill>
              <a:latin typeface="Open Sans"/>
              <a:ea typeface="Open Sans"/>
              <a:cs typeface="Open Sans"/>
              <a:sym typeface="Open Sans"/>
            </a:endParaRPr>
          </a:p>
          <a:p>
            <a:pPr indent="0" lvl="0" marL="0" marR="0" rtl="0" algn="just">
              <a:lnSpc>
                <a:spcPct val="176023"/>
              </a:lnSpc>
              <a:spcBef>
                <a:spcPts val="0"/>
              </a:spcBef>
              <a:spcAft>
                <a:spcPts val="0"/>
              </a:spcAft>
              <a:buNone/>
            </a:pPr>
            <a:r>
              <a:rPr b="0" i="0" lang="en-US" sz="2344" u="none" cap="none" strike="noStrike">
                <a:solidFill>
                  <a:srgbClr val="000000"/>
                </a:solidFill>
                <a:latin typeface="Open Sans"/>
                <a:ea typeface="Open Sans"/>
                <a:cs typeface="Open Sans"/>
                <a:sym typeface="Open Sans"/>
              </a:rPr>
              <a:t>4. Trick the effectiveness of therapeutic programs.</a:t>
            </a:r>
            <a:endParaRPr/>
          </a:p>
          <a:p>
            <a:pPr indent="0" lvl="0" marL="0" marR="0" rtl="0" algn="just">
              <a:lnSpc>
                <a:spcPct val="153498"/>
              </a:lnSpc>
              <a:spcBef>
                <a:spcPts val="0"/>
              </a:spcBef>
              <a:spcAft>
                <a:spcPts val="0"/>
              </a:spcAft>
              <a:buNone/>
            </a:pPr>
            <a:r>
              <a:t/>
            </a:r>
            <a:endParaRPr b="0" i="0" sz="2344" u="none" cap="none" strike="noStrike">
              <a:solidFill>
                <a:srgbClr val="000000"/>
              </a:solidFill>
              <a:latin typeface="Open Sans"/>
              <a:ea typeface="Open Sans"/>
              <a:cs typeface="Open Sans"/>
              <a:sym typeface="Open Sans"/>
            </a:endParaRPr>
          </a:p>
          <a:p>
            <a:pPr indent="0" lvl="0" marL="0" marR="0" rtl="0" algn="just">
              <a:lnSpc>
                <a:spcPct val="176023"/>
              </a:lnSpc>
              <a:spcBef>
                <a:spcPts val="0"/>
              </a:spcBef>
              <a:spcAft>
                <a:spcPts val="0"/>
              </a:spcAft>
              <a:buNone/>
            </a:pPr>
            <a:r>
              <a:rPr b="0" i="0" lang="en-US" sz="2344" u="none" cap="none" strike="noStrike">
                <a:solidFill>
                  <a:srgbClr val="000000"/>
                </a:solidFill>
                <a:latin typeface="Open Sans"/>
                <a:ea typeface="Open Sans"/>
                <a:cs typeface="Open Sans"/>
                <a:sym typeface="Open Sans"/>
              </a:rPr>
              <a:t>5. Forecasting future needs.</a:t>
            </a:r>
            <a:endParaRPr/>
          </a:p>
          <a:p>
            <a:pPr indent="0" lvl="0" marL="0" marR="0" rtl="0" algn="just">
              <a:lnSpc>
                <a:spcPct val="153498"/>
              </a:lnSpc>
              <a:spcBef>
                <a:spcPts val="0"/>
              </a:spcBef>
              <a:spcAft>
                <a:spcPts val="0"/>
              </a:spcAft>
              <a:buNone/>
            </a:pPr>
            <a:r>
              <a:t/>
            </a:r>
            <a:endParaRPr b="0" i="0" sz="2344" u="none" cap="none" strike="noStrike">
              <a:solidFill>
                <a:srgbClr val="000000"/>
              </a:solidFill>
              <a:latin typeface="Open Sans"/>
              <a:ea typeface="Open Sans"/>
              <a:cs typeface="Open Sans"/>
              <a:sym typeface="Open Sans"/>
            </a:endParaRPr>
          </a:p>
          <a:p>
            <a:pPr indent="0" lvl="0" marL="0" marR="0" rtl="0" algn="just">
              <a:lnSpc>
                <a:spcPct val="176023"/>
              </a:lnSpc>
              <a:spcBef>
                <a:spcPts val="0"/>
              </a:spcBef>
              <a:spcAft>
                <a:spcPts val="0"/>
              </a:spcAft>
              <a:buNone/>
            </a:pPr>
            <a:r>
              <a:rPr b="0" i="0" lang="en-US" sz="2344" u="none" cap="none" strike="noStrike">
                <a:solidFill>
                  <a:srgbClr val="000000"/>
                </a:solidFill>
                <a:latin typeface="Open Sans"/>
                <a:ea typeface="Open Sans"/>
                <a:cs typeface="Open Sans"/>
                <a:sym typeface="Open Sans"/>
              </a:rPr>
              <a:t>6. Public awareness and policy making.</a:t>
            </a:r>
            <a:endParaRPr/>
          </a:p>
          <a:p>
            <a:pPr indent="0" lvl="0" marL="0" marR="0" rtl="0" algn="just">
              <a:lnSpc>
                <a:spcPct val="153498"/>
              </a:lnSpc>
              <a:spcBef>
                <a:spcPts val="0"/>
              </a:spcBef>
              <a:spcAft>
                <a:spcPts val="0"/>
              </a:spcAft>
              <a:buNone/>
            </a:pPr>
            <a:r>
              <a:t/>
            </a:r>
            <a:endParaRPr b="0" i="0" sz="2344" u="none" cap="none" strike="noStrike">
              <a:solidFill>
                <a:srgbClr val="000000"/>
              </a:solidFill>
              <a:latin typeface="Open Sans"/>
              <a:ea typeface="Open Sans"/>
              <a:cs typeface="Open Sans"/>
              <a:sym typeface="Open Sans"/>
            </a:endParaRPr>
          </a:p>
          <a:p>
            <a:pPr indent="0" lvl="0" marL="0" marR="0" rtl="0" algn="just">
              <a:lnSpc>
                <a:spcPct val="176023"/>
              </a:lnSpc>
              <a:spcBef>
                <a:spcPts val="0"/>
              </a:spcBef>
              <a:spcAft>
                <a:spcPts val="0"/>
              </a:spcAft>
              <a:buNone/>
            </a:pPr>
            <a:r>
              <a:rPr b="0" i="0" lang="en-US" sz="2344" u="none" cap="none" strike="noStrike">
                <a:solidFill>
                  <a:srgbClr val="000000"/>
                </a:solidFill>
                <a:latin typeface="Open Sans"/>
                <a:ea typeface="Open Sans"/>
                <a:cs typeface="Open Sans"/>
                <a:sym typeface="Open Sans"/>
              </a:rPr>
              <a:t>In general, the goal is to improve individuals' mental health by using the collected information accurately and effectively.</a:t>
            </a:r>
            <a:endParaRPr/>
          </a:p>
        </p:txBody>
      </p:sp>
      <p:cxnSp>
        <p:nvCxnSpPr>
          <p:cNvPr id="178" name="Google Shape;178;p3"/>
          <p:cNvCxnSpPr/>
          <p:nvPr/>
        </p:nvCxnSpPr>
        <p:spPr>
          <a:xfrm>
            <a:off x="2005536" y="1019175"/>
            <a:ext cx="8466786" cy="9525"/>
          </a:xfrm>
          <a:prstGeom prst="straightConnector1">
            <a:avLst/>
          </a:prstGeom>
          <a:noFill/>
          <a:ln cap="flat" cmpd="sng" w="38100">
            <a:solidFill>
              <a:srgbClr val="EAE4D2"/>
            </a:solidFill>
            <a:prstDash val="solid"/>
            <a:round/>
            <a:headEnd len="sm" w="sm" type="none"/>
            <a:tailEnd len="sm" w="sm" type="none"/>
          </a:ln>
        </p:spPr>
      </p:cxnSp>
      <p:sp>
        <p:nvSpPr>
          <p:cNvPr id="179" name="Google Shape;179;p3"/>
          <p:cNvSpPr/>
          <p:nvPr/>
        </p:nvSpPr>
        <p:spPr>
          <a:xfrm>
            <a:off x="1780742" y="1149156"/>
            <a:ext cx="449587" cy="443865"/>
          </a:xfrm>
          <a:custGeom>
            <a:rect b="b" l="l" r="r" t="t"/>
            <a:pathLst>
              <a:path extrusionOk="0" h="443865" w="449587">
                <a:moveTo>
                  <a:pt x="0" y="0"/>
                </a:moveTo>
                <a:lnTo>
                  <a:pt x="449587" y="0"/>
                </a:lnTo>
                <a:lnTo>
                  <a:pt x="449587" y="443865"/>
                </a:lnTo>
                <a:lnTo>
                  <a:pt x="0" y="443865"/>
                </a:lnTo>
                <a:lnTo>
                  <a:pt x="0" y="0"/>
                </a:lnTo>
                <a:close/>
              </a:path>
            </a:pathLst>
          </a:custGeom>
          <a:blipFill rotWithShape="1">
            <a:blip r:embed="rId5">
              <a:alphaModFix/>
            </a:blip>
            <a:stretch>
              <a:fillRect b="0" l="0" r="0" t="0"/>
            </a:stretch>
          </a:blipFill>
          <a:ln>
            <a:noFill/>
          </a:ln>
        </p:spPr>
      </p:sp>
      <p:sp>
        <p:nvSpPr>
          <p:cNvPr id="180" name="Google Shape;180;p3"/>
          <p:cNvSpPr txBox="1"/>
          <p:nvPr/>
        </p:nvSpPr>
        <p:spPr>
          <a:xfrm>
            <a:off x="2211352" y="1144394"/>
            <a:ext cx="6818840" cy="405765"/>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b="1" i="0" lang="en-US" sz="2400" u="none" cap="none" strike="noStrike">
                <a:solidFill>
                  <a:srgbClr val="000000"/>
                </a:solidFill>
                <a:latin typeface="Inter SemiBold"/>
                <a:ea typeface="Inter SemiBold"/>
                <a:cs typeface="Inter SemiBold"/>
                <a:sym typeface="Inter SemiBold"/>
              </a:rPr>
              <a:t>  GOALS: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grpSp>
        <p:nvGrpSpPr>
          <p:cNvPr id="185" name="Google Shape;185;p4"/>
          <p:cNvGrpSpPr/>
          <p:nvPr/>
        </p:nvGrpSpPr>
        <p:grpSpPr>
          <a:xfrm>
            <a:off x="-4922193" y="-180826"/>
            <a:ext cx="6308487" cy="10467826"/>
            <a:chOff x="0" y="-47625"/>
            <a:chExt cx="1661494" cy="2756958"/>
          </a:xfrm>
        </p:grpSpPr>
        <p:sp>
          <p:nvSpPr>
            <p:cNvPr id="186" name="Google Shape;186;p4"/>
            <p:cNvSpPr/>
            <p:nvPr/>
          </p:nvSpPr>
          <p:spPr>
            <a:xfrm>
              <a:off x="0" y="0"/>
              <a:ext cx="1661494" cy="2709333"/>
            </a:xfrm>
            <a:custGeom>
              <a:rect b="b" l="l" r="r" t="t"/>
              <a:pathLst>
                <a:path extrusionOk="0" h="2709333" w="1661494">
                  <a:moveTo>
                    <a:pt x="0" y="0"/>
                  </a:moveTo>
                  <a:lnTo>
                    <a:pt x="1661494" y="0"/>
                  </a:lnTo>
                  <a:lnTo>
                    <a:pt x="1661494" y="2709333"/>
                  </a:lnTo>
                  <a:lnTo>
                    <a:pt x="0" y="2709333"/>
                  </a:lnTo>
                  <a:close/>
                </a:path>
              </a:pathLst>
            </a:custGeom>
            <a:solidFill>
              <a:srgbClr val="17726D"/>
            </a:solidFill>
            <a:ln>
              <a:noFill/>
            </a:ln>
          </p:spPr>
        </p:sp>
        <p:sp>
          <p:nvSpPr>
            <p:cNvPr id="187" name="Google Shape;187;p4"/>
            <p:cNvSpPr txBox="1"/>
            <p:nvPr/>
          </p:nvSpPr>
          <p:spPr>
            <a:xfrm>
              <a:off x="0" y="-47625"/>
              <a:ext cx="1661493"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188" name="Google Shape;188;p4"/>
          <p:cNvGrpSpPr/>
          <p:nvPr/>
        </p:nvGrpSpPr>
        <p:grpSpPr>
          <a:xfrm>
            <a:off x="14871011" y="6031106"/>
            <a:ext cx="5402508" cy="5402508"/>
            <a:chOff x="0" y="0"/>
            <a:chExt cx="812800" cy="812800"/>
          </a:xfrm>
        </p:grpSpPr>
        <p:sp>
          <p:nvSpPr>
            <p:cNvPr id="189" name="Google Shape;18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4"/>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91" name="Google Shape;191;p4"/>
          <p:cNvSpPr/>
          <p:nvPr/>
        </p:nvSpPr>
        <p:spPr>
          <a:xfrm>
            <a:off x="11179296" y="-74371"/>
            <a:ext cx="1120754" cy="1238402"/>
          </a:xfrm>
          <a:custGeom>
            <a:rect b="b" l="l" r="r" t="t"/>
            <a:pathLst>
              <a:path extrusionOk="0" h="1238402" w="1120754">
                <a:moveTo>
                  <a:pt x="0" y="0"/>
                </a:moveTo>
                <a:lnTo>
                  <a:pt x="1120754" y="0"/>
                </a:lnTo>
                <a:lnTo>
                  <a:pt x="1120754" y="1238402"/>
                </a:lnTo>
                <a:lnTo>
                  <a:pt x="0" y="1238402"/>
                </a:lnTo>
                <a:lnTo>
                  <a:pt x="0" y="0"/>
                </a:lnTo>
                <a:close/>
              </a:path>
            </a:pathLst>
          </a:custGeom>
          <a:blipFill rotWithShape="1">
            <a:blip r:embed="rId3">
              <a:alphaModFix/>
            </a:blip>
            <a:stretch>
              <a:fillRect b="0" l="0" r="0" t="0"/>
            </a:stretch>
          </a:blipFill>
          <a:ln>
            <a:noFill/>
          </a:ln>
        </p:spPr>
      </p:sp>
      <p:sp>
        <p:nvSpPr>
          <p:cNvPr id="192" name="Google Shape;192;p4"/>
          <p:cNvSpPr/>
          <p:nvPr/>
        </p:nvSpPr>
        <p:spPr>
          <a:xfrm>
            <a:off x="17114657" y="124126"/>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4">
              <a:alphaModFix/>
            </a:blip>
            <a:stretch>
              <a:fillRect b="0" l="0" r="0" t="0"/>
            </a:stretch>
          </a:blipFill>
          <a:ln>
            <a:noFill/>
          </a:ln>
        </p:spPr>
      </p:sp>
      <p:sp>
        <p:nvSpPr>
          <p:cNvPr id="193" name="Google Shape;193;p4"/>
          <p:cNvSpPr txBox="1"/>
          <p:nvPr/>
        </p:nvSpPr>
        <p:spPr>
          <a:xfrm>
            <a:off x="1459970" y="34290"/>
            <a:ext cx="11532238"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 PROBLEMS &amp; GOALS</a:t>
            </a:r>
            <a:endParaRPr/>
          </a:p>
        </p:txBody>
      </p:sp>
      <p:sp>
        <p:nvSpPr>
          <p:cNvPr id="194" name="Google Shape;194;p4"/>
          <p:cNvSpPr txBox="1"/>
          <p:nvPr/>
        </p:nvSpPr>
        <p:spPr>
          <a:xfrm>
            <a:off x="1609638" y="1880352"/>
            <a:ext cx="16420234" cy="7528954"/>
          </a:xfrm>
          <a:prstGeom prst="rect">
            <a:avLst/>
          </a:prstGeom>
          <a:noFill/>
          <a:ln>
            <a:noFill/>
          </a:ln>
        </p:spPr>
        <p:txBody>
          <a:bodyPr anchorCtr="0" anchor="t" bIns="0" lIns="0" spcFirstLastPara="1" rIns="0" wrap="square" tIns="0">
            <a:spAutoFit/>
          </a:bodyPr>
          <a:lstStyle/>
          <a:p>
            <a:pPr indent="0" lvl="0" marL="0" marR="0" rtl="0" algn="just">
              <a:lnSpc>
                <a:spcPct val="176035"/>
              </a:lnSpc>
              <a:spcBef>
                <a:spcPts val="0"/>
              </a:spcBef>
              <a:spcAft>
                <a:spcPts val="0"/>
              </a:spcAft>
              <a:buNone/>
            </a:pPr>
            <a:r>
              <a:rPr b="0" i="0" lang="en-US" sz="2366" u="none" cap="none" strike="noStrike">
                <a:solidFill>
                  <a:srgbClr val="000000"/>
                </a:solidFill>
                <a:latin typeface="Open Sans"/>
                <a:ea typeface="Open Sans"/>
                <a:cs typeface="Open Sans"/>
                <a:sym typeface="Open Sans"/>
              </a:rPr>
              <a:t>The main problem surrounding the issue of mental health is represented by several interconnected factors:</a:t>
            </a:r>
            <a:endParaRPr/>
          </a:p>
          <a:p>
            <a:pPr indent="0" lvl="0" marL="0" marR="0" rtl="0" algn="just">
              <a:lnSpc>
                <a:spcPct val="168512"/>
              </a:lnSpc>
              <a:spcBef>
                <a:spcPts val="0"/>
              </a:spcBef>
              <a:spcAft>
                <a:spcPts val="0"/>
              </a:spcAft>
              <a:buNone/>
            </a:pPr>
            <a:r>
              <a:t/>
            </a:r>
            <a:endParaRPr b="0" i="0" sz="2366" u="none" cap="none" strike="noStrike">
              <a:solidFill>
                <a:srgbClr val="000000"/>
              </a:solidFill>
              <a:latin typeface="Open Sans"/>
              <a:ea typeface="Open Sans"/>
              <a:cs typeface="Open Sans"/>
              <a:sym typeface="Open Sans"/>
            </a:endParaRPr>
          </a:p>
          <a:p>
            <a:pPr indent="0" lvl="0" marL="0" marR="0" rtl="0" algn="just">
              <a:lnSpc>
                <a:spcPct val="176035"/>
              </a:lnSpc>
              <a:spcBef>
                <a:spcPts val="0"/>
              </a:spcBef>
              <a:spcAft>
                <a:spcPts val="0"/>
              </a:spcAft>
              <a:buNone/>
            </a:pPr>
            <a:r>
              <a:rPr b="0" i="0" lang="en-US" sz="2366" u="none" cap="none" strike="noStrike">
                <a:solidFill>
                  <a:srgbClr val="000000"/>
                </a:solidFill>
                <a:latin typeface="Open Sans"/>
                <a:ea typeface="Open Sans"/>
                <a:cs typeface="Open Sans"/>
                <a:sym typeface="Open Sans"/>
              </a:rPr>
              <a:t>1. Lack of awareness and understanding: This lack of understanding leads to the spread of myths and misconceptions about mental health.</a:t>
            </a:r>
            <a:endParaRPr/>
          </a:p>
          <a:p>
            <a:pPr indent="0" lvl="0" marL="0" marR="0" rtl="0" algn="just">
              <a:lnSpc>
                <a:spcPct val="161031"/>
              </a:lnSpc>
              <a:spcBef>
                <a:spcPts val="0"/>
              </a:spcBef>
              <a:spcAft>
                <a:spcPts val="0"/>
              </a:spcAft>
              <a:buNone/>
            </a:pPr>
            <a:r>
              <a:t/>
            </a:r>
            <a:endParaRPr b="0" i="0" sz="2366" u="none" cap="none" strike="noStrike">
              <a:solidFill>
                <a:srgbClr val="000000"/>
              </a:solidFill>
              <a:latin typeface="Open Sans"/>
              <a:ea typeface="Open Sans"/>
              <a:cs typeface="Open Sans"/>
              <a:sym typeface="Open Sans"/>
            </a:endParaRPr>
          </a:p>
          <a:p>
            <a:pPr indent="0" lvl="0" marL="0" marR="0" rtl="0" algn="just">
              <a:lnSpc>
                <a:spcPct val="176035"/>
              </a:lnSpc>
              <a:spcBef>
                <a:spcPts val="0"/>
              </a:spcBef>
              <a:spcAft>
                <a:spcPts val="0"/>
              </a:spcAft>
              <a:buNone/>
            </a:pPr>
            <a:r>
              <a:rPr b="0" i="0" lang="en-US" sz="2366" u="none" cap="none" strike="noStrike">
                <a:solidFill>
                  <a:srgbClr val="000000"/>
                </a:solidFill>
                <a:latin typeface="Open Sans"/>
                <a:ea typeface="Open Sans"/>
                <a:cs typeface="Open Sans"/>
                <a:sym typeface="Open Sans"/>
              </a:rPr>
              <a:t>2. Lack of access to mental health care.</a:t>
            </a:r>
            <a:endParaRPr/>
          </a:p>
          <a:p>
            <a:pPr indent="0" lvl="0" marL="0" marR="0" rtl="0" algn="just">
              <a:lnSpc>
                <a:spcPct val="161031"/>
              </a:lnSpc>
              <a:spcBef>
                <a:spcPts val="0"/>
              </a:spcBef>
              <a:spcAft>
                <a:spcPts val="0"/>
              </a:spcAft>
              <a:buNone/>
            </a:pPr>
            <a:r>
              <a:t/>
            </a:r>
            <a:endParaRPr b="0" i="0" sz="2366" u="none" cap="none" strike="noStrike">
              <a:solidFill>
                <a:srgbClr val="000000"/>
              </a:solidFill>
              <a:latin typeface="Open Sans"/>
              <a:ea typeface="Open Sans"/>
              <a:cs typeface="Open Sans"/>
              <a:sym typeface="Open Sans"/>
            </a:endParaRPr>
          </a:p>
          <a:p>
            <a:pPr indent="0" lvl="0" marL="0" marR="0" rtl="0" algn="just">
              <a:lnSpc>
                <a:spcPct val="176035"/>
              </a:lnSpc>
              <a:spcBef>
                <a:spcPts val="0"/>
              </a:spcBef>
              <a:spcAft>
                <a:spcPts val="0"/>
              </a:spcAft>
              <a:buNone/>
            </a:pPr>
            <a:r>
              <a:rPr b="0" i="0" lang="en-US" sz="2366" u="none" cap="none" strike="noStrike">
                <a:solidFill>
                  <a:srgbClr val="000000"/>
                </a:solidFill>
                <a:latin typeface="Open Sans"/>
                <a:ea typeface="Open Sans"/>
                <a:cs typeface="Open Sans"/>
                <a:sym typeface="Open Sans"/>
              </a:rPr>
              <a:t>3. Lack of resources and funding.</a:t>
            </a:r>
            <a:endParaRPr/>
          </a:p>
          <a:p>
            <a:pPr indent="0" lvl="0" marL="0" marR="0" rtl="0" algn="just">
              <a:lnSpc>
                <a:spcPct val="161031"/>
              </a:lnSpc>
              <a:spcBef>
                <a:spcPts val="0"/>
              </a:spcBef>
              <a:spcAft>
                <a:spcPts val="0"/>
              </a:spcAft>
              <a:buNone/>
            </a:pPr>
            <a:r>
              <a:t/>
            </a:r>
            <a:endParaRPr b="0" i="0" sz="2366" u="none" cap="none" strike="noStrike">
              <a:solidFill>
                <a:srgbClr val="000000"/>
              </a:solidFill>
              <a:latin typeface="Open Sans"/>
              <a:ea typeface="Open Sans"/>
              <a:cs typeface="Open Sans"/>
              <a:sym typeface="Open Sans"/>
            </a:endParaRPr>
          </a:p>
          <a:p>
            <a:pPr indent="0" lvl="0" marL="0" marR="0" rtl="0" algn="just">
              <a:lnSpc>
                <a:spcPct val="176035"/>
              </a:lnSpc>
              <a:spcBef>
                <a:spcPts val="0"/>
              </a:spcBef>
              <a:spcAft>
                <a:spcPts val="0"/>
              </a:spcAft>
              <a:buNone/>
            </a:pPr>
            <a:r>
              <a:rPr b="0" i="0" lang="en-US" sz="2366" u="none" cap="none" strike="noStrike">
                <a:solidFill>
                  <a:srgbClr val="000000"/>
                </a:solidFill>
                <a:latin typeface="Open Sans"/>
                <a:ea typeface="Open Sans"/>
                <a:cs typeface="Open Sans"/>
                <a:sym typeface="Open Sans"/>
              </a:rPr>
              <a:t>4. Interference with other aspects of life.</a:t>
            </a:r>
            <a:endParaRPr/>
          </a:p>
          <a:p>
            <a:pPr indent="0" lvl="0" marL="0" marR="0" rtl="0" algn="just">
              <a:lnSpc>
                <a:spcPct val="161031"/>
              </a:lnSpc>
              <a:spcBef>
                <a:spcPts val="0"/>
              </a:spcBef>
              <a:spcAft>
                <a:spcPts val="0"/>
              </a:spcAft>
              <a:buNone/>
            </a:pPr>
            <a:r>
              <a:t/>
            </a:r>
            <a:endParaRPr b="0" i="0" sz="2366" u="none" cap="none" strike="noStrike">
              <a:solidFill>
                <a:srgbClr val="000000"/>
              </a:solidFill>
              <a:latin typeface="Open Sans"/>
              <a:ea typeface="Open Sans"/>
              <a:cs typeface="Open Sans"/>
              <a:sym typeface="Open Sans"/>
            </a:endParaRPr>
          </a:p>
          <a:p>
            <a:pPr indent="0" lvl="0" marL="0" marR="0" rtl="0" algn="just">
              <a:lnSpc>
                <a:spcPct val="176035"/>
              </a:lnSpc>
              <a:spcBef>
                <a:spcPts val="0"/>
              </a:spcBef>
              <a:spcAft>
                <a:spcPts val="0"/>
              </a:spcAft>
              <a:buNone/>
            </a:pPr>
            <a:r>
              <a:rPr b="0" i="0" lang="en-US" sz="2366" u="none" cap="none" strike="noStrike">
                <a:solidFill>
                  <a:srgbClr val="000000"/>
                </a:solidFill>
                <a:latin typeface="Open Sans"/>
                <a:ea typeface="Open Sans"/>
                <a:cs typeface="Open Sans"/>
                <a:sym typeface="Open Sans"/>
              </a:rPr>
              <a:t>5. Lack of appropriate diagnosis and treatment.</a:t>
            </a:r>
            <a:endParaRPr/>
          </a:p>
          <a:p>
            <a:pPr indent="0" lvl="0" marL="0" marR="0" rtl="0" algn="just">
              <a:lnSpc>
                <a:spcPct val="161031"/>
              </a:lnSpc>
              <a:spcBef>
                <a:spcPts val="0"/>
              </a:spcBef>
              <a:spcAft>
                <a:spcPts val="0"/>
              </a:spcAft>
              <a:buNone/>
            </a:pPr>
            <a:r>
              <a:t/>
            </a:r>
            <a:endParaRPr b="0" i="0" sz="2366" u="none" cap="none" strike="noStrike">
              <a:solidFill>
                <a:srgbClr val="000000"/>
              </a:solidFill>
              <a:latin typeface="Open Sans"/>
              <a:ea typeface="Open Sans"/>
              <a:cs typeface="Open Sans"/>
              <a:sym typeface="Open Sans"/>
            </a:endParaRPr>
          </a:p>
          <a:p>
            <a:pPr indent="0" lvl="0" marL="0" marR="0" rtl="0" algn="just">
              <a:lnSpc>
                <a:spcPct val="176062"/>
              </a:lnSpc>
              <a:spcBef>
                <a:spcPts val="0"/>
              </a:spcBef>
              <a:spcAft>
                <a:spcPts val="0"/>
              </a:spcAft>
              <a:buNone/>
            </a:pPr>
            <a:r>
              <a:rPr b="0" i="0" lang="en-US" sz="2164" u="none" cap="none" strike="noStrike">
                <a:solidFill>
                  <a:srgbClr val="000000"/>
                </a:solidFill>
                <a:latin typeface="Open Sans"/>
                <a:ea typeface="Open Sans"/>
                <a:cs typeface="Open Sans"/>
                <a:sym typeface="Open Sans"/>
              </a:rPr>
              <a:t>All of these factors contribute to the complexity of the mental health problem and increase the challenges that individuals and societies face in dealing with this issue.</a:t>
            </a:r>
            <a:endParaRPr/>
          </a:p>
        </p:txBody>
      </p:sp>
      <p:cxnSp>
        <p:nvCxnSpPr>
          <p:cNvPr id="195" name="Google Shape;195;p4"/>
          <p:cNvCxnSpPr/>
          <p:nvPr/>
        </p:nvCxnSpPr>
        <p:spPr>
          <a:xfrm>
            <a:off x="2005536" y="1019175"/>
            <a:ext cx="8466786" cy="9525"/>
          </a:xfrm>
          <a:prstGeom prst="straightConnector1">
            <a:avLst/>
          </a:prstGeom>
          <a:noFill/>
          <a:ln cap="flat" cmpd="sng" w="38100">
            <a:solidFill>
              <a:srgbClr val="EAE4D2"/>
            </a:solidFill>
            <a:prstDash val="solid"/>
            <a:round/>
            <a:headEnd len="sm" w="sm" type="none"/>
            <a:tailEnd len="sm" w="sm" type="none"/>
          </a:ln>
        </p:spPr>
      </p:cxnSp>
      <p:sp>
        <p:nvSpPr>
          <p:cNvPr id="196" name="Google Shape;196;p4"/>
          <p:cNvSpPr/>
          <p:nvPr/>
        </p:nvSpPr>
        <p:spPr>
          <a:xfrm>
            <a:off x="1782525" y="1269996"/>
            <a:ext cx="446023" cy="511934"/>
          </a:xfrm>
          <a:custGeom>
            <a:rect b="b" l="l" r="r" t="t"/>
            <a:pathLst>
              <a:path extrusionOk="0" h="511934" w="446023">
                <a:moveTo>
                  <a:pt x="0" y="0"/>
                </a:moveTo>
                <a:lnTo>
                  <a:pt x="446022" y="0"/>
                </a:lnTo>
                <a:lnTo>
                  <a:pt x="446022" y="511934"/>
                </a:lnTo>
                <a:lnTo>
                  <a:pt x="0" y="511934"/>
                </a:lnTo>
                <a:lnTo>
                  <a:pt x="0" y="0"/>
                </a:lnTo>
                <a:close/>
              </a:path>
            </a:pathLst>
          </a:custGeom>
          <a:blipFill rotWithShape="1">
            <a:blip r:embed="rId5">
              <a:alphaModFix/>
            </a:blip>
            <a:stretch>
              <a:fillRect b="0" l="0" r="0" t="0"/>
            </a:stretch>
          </a:blipFill>
          <a:ln>
            <a:noFill/>
          </a:ln>
        </p:spPr>
      </p:sp>
      <p:sp>
        <p:nvSpPr>
          <p:cNvPr id="197" name="Google Shape;197;p4"/>
          <p:cNvSpPr txBox="1"/>
          <p:nvPr/>
        </p:nvSpPr>
        <p:spPr>
          <a:xfrm>
            <a:off x="2325160" y="1323464"/>
            <a:ext cx="6818840" cy="422275"/>
          </a:xfrm>
          <a:prstGeom prst="rect">
            <a:avLst/>
          </a:prstGeom>
          <a:noFill/>
          <a:ln>
            <a:noFill/>
          </a:ln>
        </p:spPr>
        <p:txBody>
          <a:bodyPr anchorCtr="0" anchor="t" bIns="0" lIns="0" spcFirstLastPara="1" rIns="0" wrap="square" tIns="0">
            <a:spAutoFit/>
          </a:bodyPr>
          <a:lstStyle/>
          <a:p>
            <a:pPr indent="0" lvl="0" marL="0" marR="0" rtl="0" algn="l">
              <a:lnSpc>
                <a:spcPct val="140016"/>
              </a:lnSpc>
              <a:spcBef>
                <a:spcPts val="0"/>
              </a:spcBef>
              <a:spcAft>
                <a:spcPts val="0"/>
              </a:spcAft>
              <a:buNone/>
            </a:pPr>
            <a:r>
              <a:rPr b="1" i="0" lang="en-US" sz="2499" u="none" cap="none" strike="noStrike">
                <a:solidFill>
                  <a:srgbClr val="000000"/>
                </a:solidFill>
                <a:latin typeface="Inter SemiBold"/>
                <a:ea typeface="Inter SemiBold"/>
                <a:cs typeface="Inter SemiBold"/>
                <a:sym typeface="Inter SemiBold"/>
              </a:rPr>
              <a:t>PROBLEMS: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5"/>
          <p:cNvGrpSpPr/>
          <p:nvPr/>
        </p:nvGrpSpPr>
        <p:grpSpPr>
          <a:xfrm>
            <a:off x="16975513" y="-288549"/>
            <a:ext cx="5017805" cy="10467826"/>
            <a:chOff x="0" y="-47625"/>
            <a:chExt cx="1321562" cy="2756958"/>
          </a:xfrm>
        </p:grpSpPr>
        <p:sp>
          <p:nvSpPr>
            <p:cNvPr id="203" name="Google Shape;203;p5"/>
            <p:cNvSpPr/>
            <p:nvPr/>
          </p:nvSpPr>
          <p:spPr>
            <a:xfrm>
              <a:off x="0" y="0"/>
              <a:ext cx="1321562" cy="2709333"/>
            </a:xfrm>
            <a:custGeom>
              <a:rect b="b" l="l" r="r" t="t"/>
              <a:pathLst>
                <a:path extrusionOk="0" h="2709333" w="1321562">
                  <a:moveTo>
                    <a:pt x="0" y="0"/>
                  </a:moveTo>
                  <a:lnTo>
                    <a:pt x="1321562" y="0"/>
                  </a:lnTo>
                  <a:lnTo>
                    <a:pt x="1321562" y="2709333"/>
                  </a:lnTo>
                  <a:lnTo>
                    <a:pt x="0" y="2709333"/>
                  </a:lnTo>
                  <a:close/>
                </a:path>
              </a:pathLst>
            </a:custGeom>
            <a:solidFill>
              <a:srgbClr val="17726D"/>
            </a:solidFill>
            <a:ln>
              <a:noFill/>
            </a:ln>
          </p:spPr>
        </p:sp>
        <p:sp>
          <p:nvSpPr>
            <p:cNvPr id="204" name="Google Shape;204;p5"/>
            <p:cNvSpPr txBox="1"/>
            <p:nvPr/>
          </p:nvSpPr>
          <p:spPr>
            <a:xfrm>
              <a:off x="0" y="-47625"/>
              <a:ext cx="1321562" cy="2756958"/>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05" name="Google Shape;205;p5"/>
          <p:cNvGrpSpPr/>
          <p:nvPr/>
        </p:nvGrpSpPr>
        <p:grpSpPr>
          <a:xfrm>
            <a:off x="3268930" y="-1565593"/>
            <a:ext cx="5402508" cy="5402508"/>
            <a:chOff x="0" y="0"/>
            <a:chExt cx="812800" cy="812800"/>
          </a:xfrm>
        </p:grpSpPr>
        <p:sp>
          <p:nvSpPr>
            <p:cNvPr id="206" name="Google Shape;206;p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5"/>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08" name="Google Shape;208;p5"/>
          <p:cNvSpPr txBox="1"/>
          <p:nvPr/>
        </p:nvSpPr>
        <p:spPr>
          <a:xfrm>
            <a:off x="183223" y="2242199"/>
            <a:ext cx="16862029" cy="6198109"/>
          </a:xfrm>
          <a:prstGeom prst="rect">
            <a:avLst/>
          </a:prstGeom>
          <a:noFill/>
          <a:ln>
            <a:noFill/>
          </a:ln>
        </p:spPr>
        <p:txBody>
          <a:bodyPr anchorCtr="0" anchor="t" bIns="0" lIns="0" spcFirstLastPara="1" rIns="0" wrap="square" tIns="0">
            <a:spAutoFit/>
          </a:bodyPr>
          <a:lstStyle/>
          <a:p>
            <a:pPr indent="0" lvl="0" marL="0" marR="0" rtl="0" algn="just">
              <a:lnSpc>
                <a:spcPct val="176027"/>
              </a:lnSpc>
              <a:spcBef>
                <a:spcPts val="0"/>
              </a:spcBef>
              <a:spcAft>
                <a:spcPts val="0"/>
              </a:spcAft>
              <a:buNone/>
            </a:pPr>
            <a:r>
              <a:rPr b="0" i="0" lang="en-US" sz="2799" u="none" cap="none" strike="noStrike">
                <a:solidFill>
                  <a:srgbClr val="000000"/>
                </a:solidFill>
                <a:latin typeface="Open Sans"/>
                <a:ea typeface="Open Sans"/>
                <a:cs typeface="Open Sans"/>
                <a:sym typeface="Open Sans"/>
              </a:rPr>
              <a:t> Data collection:</a:t>
            </a:r>
            <a:endParaRPr/>
          </a:p>
          <a:p>
            <a:pPr indent="0" lvl="0" marL="0" marR="0" rtl="0" algn="just">
              <a:lnSpc>
                <a:spcPct val="176027"/>
              </a:lnSpc>
              <a:spcBef>
                <a:spcPts val="0"/>
              </a:spcBef>
              <a:spcAft>
                <a:spcPts val="0"/>
              </a:spcAft>
              <a:buNone/>
            </a:pPr>
            <a:r>
              <a:rPr b="0" i="0" lang="en-US" sz="2799" u="none" cap="none" strike="noStrike">
                <a:solidFill>
                  <a:srgbClr val="000000"/>
                </a:solidFill>
                <a:latin typeface="Open Sans"/>
                <a:ea typeface="Open Sans"/>
                <a:cs typeface="Open Sans"/>
                <a:sym typeface="Open Sans"/>
              </a:rPr>
              <a:t>1-Sources: Data was collected from two sources:</a:t>
            </a:r>
            <a:endParaRPr/>
          </a:p>
          <a:p>
            <a:pPr indent="0" lvl="0" marL="0" marR="0" rtl="0" algn="just">
              <a:lnSpc>
                <a:spcPct val="176027"/>
              </a:lnSpc>
              <a:spcBef>
                <a:spcPts val="0"/>
              </a:spcBef>
              <a:spcAft>
                <a:spcPts val="0"/>
              </a:spcAft>
              <a:buNone/>
            </a:pPr>
            <a:r>
              <a:rPr b="0" i="0" lang="en-US" sz="2799" u="none" cap="none" strike="noStrike">
                <a:solidFill>
                  <a:srgbClr val="000000"/>
                </a:solidFill>
                <a:latin typeface="Open Sans"/>
                <a:ea typeface="Open Sans"/>
                <a:cs typeface="Open Sans"/>
                <a:sym typeface="Open Sans"/>
              </a:rPr>
              <a:t>Dataset from Kaggle: contains information about technology use and mental health.</a:t>
            </a:r>
            <a:endParaRPr/>
          </a:p>
          <a:p>
            <a:pPr indent="0" lvl="0" marL="0" marR="0" rtl="0" algn="just">
              <a:lnSpc>
                <a:spcPct val="176027"/>
              </a:lnSpc>
              <a:spcBef>
                <a:spcPts val="0"/>
              </a:spcBef>
              <a:spcAft>
                <a:spcPts val="0"/>
              </a:spcAft>
              <a:buNone/>
            </a:pPr>
            <a:r>
              <a:t/>
            </a:r>
            <a:endParaRPr b="0" i="0" sz="2799" u="none" cap="none" strike="noStrike">
              <a:solidFill>
                <a:srgbClr val="000000"/>
              </a:solidFill>
              <a:latin typeface="Open Sans"/>
              <a:ea typeface="Open Sans"/>
              <a:cs typeface="Open Sans"/>
              <a:sym typeface="Open Sans"/>
            </a:endParaRPr>
          </a:p>
          <a:p>
            <a:pPr indent="0" lvl="0" marL="0" marR="0" rtl="0" algn="just">
              <a:lnSpc>
                <a:spcPct val="176027"/>
              </a:lnSpc>
              <a:spcBef>
                <a:spcPts val="0"/>
              </a:spcBef>
              <a:spcAft>
                <a:spcPts val="0"/>
              </a:spcAft>
              <a:buNone/>
            </a:pPr>
            <a:r>
              <a:rPr b="0" i="0" lang="en-US" sz="2799" u="none" cap="none" strike="noStrike">
                <a:solidFill>
                  <a:srgbClr val="000000"/>
                </a:solidFill>
                <a:latin typeface="Open Sans"/>
                <a:ea typeface="Open Sans"/>
                <a:cs typeface="Open Sans"/>
                <a:sym typeface="Open Sans"/>
              </a:rPr>
              <a:t>2-Google Forms Survey: Collects data on technology use, social media engagement, gaming hours, stress levels, sleep, and overall well-being.</a:t>
            </a:r>
            <a:endParaRPr/>
          </a:p>
          <a:p>
            <a:pPr indent="0" lvl="0" marL="0" marR="0" rtl="0" algn="just">
              <a:lnSpc>
                <a:spcPct val="176027"/>
              </a:lnSpc>
              <a:spcBef>
                <a:spcPts val="0"/>
              </a:spcBef>
              <a:spcAft>
                <a:spcPts val="0"/>
              </a:spcAft>
              <a:buNone/>
            </a:pPr>
            <a:r>
              <a:t/>
            </a:r>
            <a:endParaRPr b="0" i="0" sz="2799" u="none" cap="none" strike="noStrike">
              <a:solidFill>
                <a:srgbClr val="000000"/>
              </a:solidFill>
              <a:latin typeface="Open Sans"/>
              <a:ea typeface="Open Sans"/>
              <a:cs typeface="Open Sans"/>
              <a:sym typeface="Open Sans"/>
            </a:endParaRPr>
          </a:p>
          <a:p>
            <a:pPr indent="0" lvl="0" marL="0" marR="0" rtl="0" algn="just">
              <a:lnSpc>
                <a:spcPct val="176027"/>
              </a:lnSpc>
              <a:spcBef>
                <a:spcPts val="0"/>
              </a:spcBef>
              <a:spcAft>
                <a:spcPts val="0"/>
              </a:spcAft>
              <a:buNone/>
            </a:pPr>
            <a:r>
              <a:rPr b="0" i="0" lang="en-US" sz="2799" u="none" cap="none" strike="noStrike">
                <a:solidFill>
                  <a:srgbClr val="000000"/>
                </a:solidFill>
                <a:latin typeface="Open Sans"/>
                <a:ea typeface="Open Sans"/>
                <a:cs typeface="Open Sans"/>
                <a:sym typeface="Open Sans"/>
              </a:rPr>
              <a:t>Data size: 10163 Rows ,  14 column</a:t>
            </a:r>
            <a:endParaRPr/>
          </a:p>
          <a:p>
            <a:pPr indent="0" lvl="0" marL="0" marR="0" rtl="0" algn="just">
              <a:lnSpc>
                <a:spcPct val="182315"/>
              </a:lnSpc>
              <a:spcBef>
                <a:spcPts val="0"/>
              </a:spcBef>
              <a:spcAft>
                <a:spcPts val="0"/>
              </a:spcAft>
              <a:buNone/>
            </a:pPr>
            <a:r>
              <a:t/>
            </a:r>
            <a:endParaRPr b="0" i="0" sz="2799" u="none" cap="none" strike="noStrike">
              <a:solidFill>
                <a:srgbClr val="000000"/>
              </a:solidFill>
              <a:latin typeface="Open Sans"/>
              <a:ea typeface="Open Sans"/>
              <a:cs typeface="Open Sans"/>
              <a:sym typeface="Open Sans"/>
            </a:endParaRPr>
          </a:p>
          <a:p>
            <a:pPr indent="0" lvl="0" marL="0" marR="0" rtl="0" algn="just">
              <a:lnSpc>
                <a:spcPct val="176026"/>
              </a:lnSpc>
              <a:spcBef>
                <a:spcPts val="0"/>
              </a:spcBef>
              <a:spcAft>
                <a:spcPts val="0"/>
              </a:spcAft>
              <a:buNone/>
            </a:pPr>
            <a:r>
              <a:rPr b="0" i="0" lang="en-US" sz="2899" u="none" cap="none" strike="noStrike">
                <a:solidFill>
                  <a:srgbClr val="000000"/>
                </a:solidFill>
                <a:latin typeface="Open Sans"/>
                <a:ea typeface="Open Sans"/>
                <a:cs typeface="Open Sans"/>
                <a:sym typeface="Open Sans"/>
              </a:rPr>
              <a:t>What problems exist in the data, such as missing data or strange values?</a:t>
            </a:r>
            <a:endParaRPr/>
          </a:p>
        </p:txBody>
      </p:sp>
      <p:sp>
        <p:nvSpPr>
          <p:cNvPr id="209" name="Google Shape;209;p5"/>
          <p:cNvSpPr/>
          <p:nvPr/>
        </p:nvSpPr>
        <p:spPr>
          <a:xfrm>
            <a:off x="113484" y="9258300"/>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210" name="Google Shape;210;p5"/>
          <p:cNvSpPr txBox="1"/>
          <p:nvPr/>
        </p:nvSpPr>
        <p:spPr>
          <a:xfrm>
            <a:off x="671110" y="221530"/>
            <a:ext cx="15886255"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DATA SOURCES &amp; COLLECT DATA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6"/>
          <p:cNvGrpSpPr/>
          <p:nvPr/>
        </p:nvGrpSpPr>
        <p:grpSpPr>
          <a:xfrm>
            <a:off x="-180917" y="9751218"/>
            <a:ext cx="18288000" cy="4709958"/>
            <a:chOff x="0" y="-47625"/>
            <a:chExt cx="4816593" cy="1240483"/>
          </a:xfrm>
        </p:grpSpPr>
        <p:sp>
          <p:nvSpPr>
            <p:cNvPr id="216" name="Google Shape;216;p6"/>
            <p:cNvSpPr/>
            <p:nvPr/>
          </p:nvSpPr>
          <p:spPr>
            <a:xfrm>
              <a:off x="0" y="0"/>
              <a:ext cx="4816592" cy="1192858"/>
            </a:xfrm>
            <a:custGeom>
              <a:rect b="b" l="l" r="r" t="t"/>
              <a:pathLst>
                <a:path extrusionOk="0" h="1192858" w="4816592">
                  <a:moveTo>
                    <a:pt x="0" y="0"/>
                  </a:moveTo>
                  <a:lnTo>
                    <a:pt x="4816592" y="0"/>
                  </a:lnTo>
                  <a:lnTo>
                    <a:pt x="4816592" y="1192858"/>
                  </a:lnTo>
                  <a:lnTo>
                    <a:pt x="0" y="1192858"/>
                  </a:lnTo>
                  <a:close/>
                </a:path>
              </a:pathLst>
            </a:custGeom>
            <a:solidFill>
              <a:srgbClr val="17726D"/>
            </a:solidFill>
            <a:ln>
              <a:noFill/>
            </a:ln>
          </p:spPr>
        </p:sp>
        <p:sp>
          <p:nvSpPr>
            <p:cNvPr id="217" name="Google Shape;217;p6"/>
            <p:cNvSpPr txBox="1"/>
            <p:nvPr/>
          </p:nvSpPr>
          <p:spPr>
            <a:xfrm>
              <a:off x="0" y="-47625"/>
              <a:ext cx="4816593" cy="124048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18" name="Google Shape;218;p6"/>
          <p:cNvGrpSpPr/>
          <p:nvPr/>
        </p:nvGrpSpPr>
        <p:grpSpPr>
          <a:xfrm>
            <a:off x="15853048" y="-912528"/>
            <a:ext cx="3803190" cy="3803190"/>
            <a:chOff x="0" y="0"/>
            <a:chExt cx="812800" cy="812800"/>
          </a:xfrm>
        </p:grpSpPr>
        <p:sp>
          <p:nvSpPr>
            <p:cNvPr id="219" name="Google Shape;219;p6"/>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6"/>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21" name="Google Shape;221;p6"/>
          <p:cNvSpPr txBox="1"/>
          <p:nvPr/>
        </p:nvSpPr>
        <p:spPr>
          <a:xfrm>
            <a:off x="7830382" y="6061583"/>
            <a:ext cx="3664643" cy="490855"/>
          </a:xfrm>
          <a:prstGeom prst="rect">
            <a:avLst/>
          </a:prstGeom>
          <a:noFill/>
          <a:ln>
            <a:noFill/>
          </a:ln>
        </p:spPr>
        <p:txBody>
          <a:bodyPr anchorCtr="0" anchor="t" bIns="0" lIns="0" spcFirstLastPara="1" rIns="0" wrap="square" tIns="0">
            <a:spAutoFit/>
          </a:bodyPr>
          <a:lstStyle/>
          <a:p>
            <a:pPr indent="0" lvl="0" marL="0" marR="0" rtl="0" algn="l">
              <a:lnSpc>
                <a:spcPct val="140014"/>
              </a:lnSpc>
              <a:spcBef>
                <a:spcPts val="0"/>
              </a:spcBef>
              <a:spcAft>
                <a:spcPts val="0"/>
              </a:spcAft>
              <a:buNone/>
            </a:pPr>
            <a:r>
              <a:rPr b="1" i="0" lang="en-US" sz="2799" u="none" cap="none" strike="noStrike">
                <a:solidFill>
                  <a:srgbClr val="FFFFFF"/>
                </a:solidFill>
                <a:latin typeface="Ultra"/>
                <a:ea typeface="Ultra"/>
                <a:cs typeface="Ultra"/>
                <a:sym typeface="Ultra"/>
              </a:rPr>
              <a:t>MISSION</a:t>
            </a:r>
            <a:endParaRPr/>
          </a:p>
        </p:txBody>
      </p:sp>
      <p:sp>
        <p:nvSpPr>
          <p:cNvPr id="222" name="Google Shape;222;p6"/>
          <p:cNvSpPr txBox="1"/>
          <p:nvPr/>
        </p:nvSpPr>
        <p:spPr>
          <a:xfrm>
            <a:off x="0" y="796731"/>
            <a:ext cx="17754643" cy="3333435"/>
          </a:xfrm>
          <a:prstGeom prst="rect">
            <a:avLst/>
          </a:prstGeom>
          <a:noFill/>
          <a:ln>
            <a:noFill/>
          </a:ln>
        </p:spPr>
        <p:txBody>
          <a:bodyPr anchorCtr="0" anchor="t" bIns="0" lIns="0" spcFirstLastPara="1" rIns="0" wrap="square" tIns="0">
            <a:spAutoFit/>
          </a:bodyPr>
          <a:lstStyle/>
          <a:p>
            <a:pPr indent="0" lvl="0" marL="0" marR="0" rtl="0" algn="just">
              <a:lnSpc>
                <a:spcPct val="176045"/>
              </a:lnSpc>
              <a:spcBef>
                <a:spcPts val="0"/>
              </a:spcBef>
              <a:spcAft>
                <a:spcPts val="0"/>
              </a:spcAft>
              <a:buNone/>
            </a:pPr>
            <a:r>
              <a:rPr b="0" i="0" lang="en-US" sz="2367" u="none" cap="none" strike="noStrike">
                <a:solidFill>
                  <a:srgbClr val="FFFFFF"/>
                </a:solidFill>
                <a:latin typeface="Open Sans"/>
                <a:ea typeface="Open Sans"/>
                <a:cs typeface="Open Sans"/>
                <a:sym typeface="Open Sans"/>
              </a:rPr>
              <a:t>2. Data exploration and cleaning:</a:t>
            </a:r>
            <a:endParaRPr/>
          </a:p>
          <a:p>
            <a:pPr indent="-277402" lvl="1" marL="554804" marR="0" rtl="0" algn="just">
              <a:lnSpc>
                <a:spcPct val="176021"/>
              </a:lnSpc>
              <a:spcBef>
                <a:spcPts val="0"/>
              </a:spcBef>
              <a:spcAft>
                <a:spcPts val="0"/>
              </a:spcAft>
              <a:buClr>
                <a:srgbClr val="000000"/>
              </a:buClr>
              <a:buSzPts val="2569"/>
              <a:buFont typeface="Arial"/>
              <a:buChar char="•"/>
            </a:pPr>
            <a:r>
              <a:rPr b="0" i="0" lang="en-US" sz="2569" u="none" cap="none" strike="noStrike">
                <a:solidFill>
                  <a:srgbClr val="000000"/>
                </a:solidFill>
                <a:latin typeface="Open Sans"/>
                <a:ea typeface="Open Sans"/>
                <a:cs typeface="Open Sans"/>
                <a:sym typeface="Open Sans"/>
              </a:rPr>
              <a:t>Data Exploration: Data were loaded into google colab using the Pandas library, and then checked for potential problems such as missing values ​​and outliers.</a:t>
            </a:r>
            <a:endParaRPr/>
          </a:p>
          <a:p>
            <a:pPr indent="0" lvl="0" marL="0" marR="0" rtl="0" algn="just">
              <a:lnSpc>
                <a:spcPct val="176021"/>
              </a:lnSpc>
              <a:spcBef>
                <a:spcPts val="0"/>
              </a:spcBef>
              <a:spcAft>
                <a:spcPts val="0"/>
              </a:spcAft>
              <a:buNone/>
            </a:pPr>
            <a:r>
              <a:t/>
            </a:r>
            <a:endParaRPr b="0" i="0" sz="2569" u="none" cap="none" strike="noStrike">
              <a:solidFill>
                <a:srgbClr val="000000"/>
              </a:solidFill>
              <a:latin typeface="Open Sans"/>
              <a:ea typeface="Open Sans"/>
              <a:cs typeface="Open Sans"/>
              <a:sym typeface="Open Sans"/>
            </a:endParaRPr>
          </a:p>
          <a:p>
            <a:pPr indent="0" lvl="0" marL="0" marR="0" rtl="0" algn="just">
              <a:lnSpc>
                <a:spcPct val="176021"/>
              </a:lnSpc>
              <a:spcBef>
                <a:spcPts val="0"/>
              </a:spcBef>
              <a:spcAft>
                <a:spcPts val="0"/>
              </a:spcAft>
              <a:buNone/>
            </a:pPr>
            <a:r>
              <a:t/>
            </a:r>
            <a:endParaRPr b="0" i="0" sz="2569" u="none" cap="none" strike="noStrike">
              <a:solidFill>
                <a:srgbClr val="000000"/>
              </a:solidFill>
              <a:latin typeface="Open Sans"/>
              <a:ea typeface="Open Sans"/>
              <a:cs typeface="Open Sans"/>
              <a:sym typeface="Open Sans"/>
            </a:endParaRPr>
          </a:p>
          <a:p>
            <a:pPr indent="0" lvl="0" marL="0" marR="0" rtl="0" algn="just">
              <a:lnSpc>
                <a:spcPct val="176021"/>
              </a:lnSpc>
              <a:spcBef>
                <a:spcPts val="0"/>
              </a:spcBef>
              <a:spcAft>
                <a:spcPts val="0"/>
              </a:spcAft>
              <a:buNone/>
            </a:pPr>
            <a:r>
              <a:rPr b="0" i="0" lang="en-US" sz="2569" u="none" cap="none" strike="noStrike">
                <a:solidFill>
                  <a:srgbClr val="000000"/>
                </a:solidFill>
                <a:latin typeface="Open Sans"/>
                <a:ea typeface="Open Sans"/>
                <a:cs typeface="Open Sans"/>
                <a:sym typeface="Open Sans"/>
              </a:rPr>
              <a:t> </a:t>
            </a:r>
            <a:endParaRPr/>
          </a:p>
        </p:txBody>
      </p:sp>
      <p:sp>
        <p:nvSpPr>
          <p:cNvPr id="223" name="Google Shape;223;p6"/>
          <p:cNvSpPr/>
          <p:nvPr/>
        </p:nvSpPr>
        <p:spPr>
          <a:xfrm>
            <a:off x="209258" y="9090636"/>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224" name="Google Shape;224;p6"/>
          <p:cNvSpPr/>
          <p:nvPr/>
        </p:nvSpPr>
        <p:spPr>
          <a:xfrm>
            <a:off x="209258" y="3245659"/>
            <a:ext cx="9453445" cy="2300945"/>
          </a:xfrm>
          <a:custGeom>
            <a:rect b="b" l="l" r="r" t="t"/>
            <a:pathLst>
              <a:path extrusionOk="0" h="2300945" w="9453445">
                <a:moveTo>
                  <a:pt x="0" y="0"/>
                </a:moveTo>
                <a:lnTo>
                  <a:pt x="9453446" y="0"/>
                </a:lnTo>
                <a:lnTo>
                  <a:pt x="9453446" y="2300945"/>
                </a:lnTo>
                <a:lnTo>
                  <a:pt x="0" y="2300945"/>
                </a:lnTo>
                <a:lnTo>
                  <a:pt x="0" y="0"/>
                </a:lnTo>
                <a:close/>
              </a:path>
            </a:pathLst>
          </a:custGeom>
          <a:blipFill rotWithShape="1">
            <a:blip r:embed="rId4">
              <a:alphaModFix/>
            </a:blip>
            <a:stretch>
              <a:fillRect b="-2597" l="0" r="0" t="-2598"/>
            </a:stretch>
          </a:blipFill>
          <a:ln>
            <a:noFill/>
          </a:ln>
        </p:spPr>
      </p:sp>
      <p:sp>
        <p:nvSpPr>
          <p:cNvPr id="225" name="Google Shape;225;p6"/>
          <p:cNvSpPr/>
          <p:nvPr/>
        </p:nvSpPr>
        <p:spPr>
          <a:xfrm>
            <a:off x="6915569" y="5546604"/>
            <a:ext cx="10343731" cy="3982336"/>
          </a:xfrm>
          <a:custGeom>
            <a:rect b="b" l="l" r="r" t="t"/>
            <a:pathLst>
              <a:path extrusionOk="0" h="3982336" w="10343731">
                <a:moveTo>
                  <a:pt x="0" y="0"/>
                </a:moveTo>
                <a:lnTo>
                  <a:pt x="10343731" y="0"/>
                </a:lnTo>
                <a:lnTo>
                  <a:pt x="10343731" y="3982336"/>
                </a:lnTo>
                <a:lnTo>
                  <a:pt x="0" y="3982336"/>
                </a:lnTo>
                <a:lnTo>
                  <a:pt x="0" y="0"/>
                </a:lnTo>
                <a:close/>
              </a:path>
            </a:pathLst>
          </a:custGeom>
          <a:blipFill rotWithShape="1">
            <a:blip r:embed="rId5">
              <a:alphaModFix/>
            </a:blip>
            <a:stretch>
              <a:fillRect b="0" l="0" r="0" t="0"/>
            </a:stretch>
          </a:blipFill>
          <a:ln>
            <a:noFill/>
          </a:ln>
        </p:spPr>
      </p:sp>
      <p:sp>
        <p:nvSpPr>
          <p:cNvPr id="226" name="Google Shape;226;p6"/>
          <p:cNvSpPr txBox="1"/>
          <p:nvPr/>
        </p:nvSpPr>
        <p:spPr>
          <a:xfrm>
            <a:off x="209258" y="95250"/>
            <a:ext cx="17507649"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DATA EXPLORATION &amp; CLEANING: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grpSp>
        <p:nvGrpSpPr>
          <p:cNvPr id="231" name="Google Shape;231;p7"/>
          <p:cNvGrpSpPr/>
          <p:nvPr/>
        </p:nvGrpSpPr>
        <p:grpSpPr>
          <a:xfrm>
            <a:off x="-180917" y="9751218"/>
            <a:ext cx="18288000" cy="4709958"/>
            <a:chOff x="0" y="-47625"/>
            <a:chExt cx="4816593" cy="1240483"/>
          </a:xfrm>
        </p:grpSpPr>
        <p:sp>
          <p:nvSpPr>
            <p:cNvPr id="232" name="Google Shape;232;p7"/>
            <p:cNvSpPr/>
            <p:nvPr/>
          </p:nvSpPr>
          <p:spPr>
            <a:xfrm>
              <a:off x="0" y="0"/>
              <a:ext cx="4816592" cy="1192858"/>
            </a:xfrm>
            <a:custGeom>
              <a:rect b="b" l="l" r="r" t="t"/>
              <a:pathLst>
                <a:path extrusionOk="0" h="1192858" w="4816592">
                  <a:moveTo>
                    <a:pt x="0" y="0"/>
                  </a:moveTo>
                  <a:lnTo>
                    <a:pt x="4816592" y="0"/>
                  </a:lnTo>
                  <a:lnTo>
                    <a:pt x="4816592" y="1192858"/>
                  </a:lnTo>
                  <a:lnTo>
                    <a:pt x="0" y="1192858"/>
                  </a:lnTo>
                  <a:close/>
                </a:path>
              </a:pathLst>
            </a:custGeom>
            <a:solidFill>
              <a:srgbClr val="17726D"/>
            </a:solidFill>
            <a:ln>
              <a:noFill/>
            </a:ln>
          </p:spPr>
        </p:sp>
        <p:sp>
          <p:nvSpPr>
            <p:cNvPr id="233" name="Google Shape;233;p7"/>
            <p:cNvSpPr txBox="1"/>
            <p:nvPr/>
          </p:nvSpPr>
          <p:spPr>
            <a:xfrm>
              <a:off x="0" y="-47625"/>
              <a:ext cx="4816593" cy="124048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34" name="Google Shape;234;p7"/>
          <p:cNvGrpSpPr/>
          <p:nvPr/>
        </p:nvGrpSpPr>
        <p:grpSpPr>
          <a:xfrm>
            <a:off x="15853048" y="-912528"/>
            <a:ext cx="3803190" cy="3803190"/>
            <a:chOff x="0" y="0"/>
            <a:chExt cx="812800" cy="812800"/>
          </a:xfrm>
        </p:grpSpPr>
        <p:sp>
          <p:nvSpPr>
            <p:cNvPr id="235" name="Google Shape;235;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7" name="Google Shape;237;p7"/>
          <p:cNvSpPr/>
          <p:nvPr/>
        </p:nvSpPr>
        <p:spPr>
          <a:xfrm>
            <a:off x="209258" y="9090636"/>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238" name="Google Shape;238;p7"/>
          <p:cNvSpPr/>
          <p:nvPr/>
        </p:nvSpPr>
        <p:spPr>
          <a:xfrm>
            <a:off x="209258" y="796690"/>
            <a:ext cx="13092050" cy="3485758"/>
          </a:xfrm>
          <a:custGeom>
            <a:rect b="b" l="l" r="r" t="t"/>
            <a:pathLst>
              <a:path extrusionOk="0" h="3485758" w="13092050">
                <a:moveTo>
                  <a:pt x="0" y="0"/>
                </a:moveTo>
                <a:lnTo>
                  <a:pt x="13092051" y="0"/>
                </a:lnTo>
                <a:lnTo>
                  <a:pt x="13092051" y="3485758"/>
                </a:lnTo>
                <a:lnTo>
                  <a:pt x="0" y="3485758"/>
                </a:lnTo>
                <a:lnTo>
                  <a:pt x="0" y="0"/>
                </a:lnTo>
                <a:close/>
              </a:path>
            </a:pathLst>
          </a:custGeom>
          <a:blipFill rotWithShape="1">
            <a:blip r:embed="rId4">
              <a:alphaModFix/>
            </a:blip>
            <a:stretch>
              <a:fillRect b="0" l="0" r="0" t="0"/>
            </a:stretch>
          </a:blipFill>
          <a:ln>
            <a:noFill/>
          </a:ln>
        </p:spPr>
      </p:sp>
      <p:sp>
        <p:nvSpPr>
          <p:cNvPr id="239" name="Google Shape;239;p7"/>
          <p:cNvSpPr/>
          <p:nvPr/>
        </p:nvSpPr>
        <p:spPr>
          <a:xfrm>
            <a:off x="7281254" y="5297570"/>
            <a:ext cx="10473389" cy="4634475"/>
          </a:xfrm>
          <a:custGeom>
            <a:rect b="b" l="l" r="r" t="t"/>
            <a:pathLst>
              <a:path extrusionOk="0" h="4634475" w="10473389">
                <a:moveTo>
                  <a:pt x="0" y="0"/>
                </a:moveTo>
                <a:lnTo>
                  <a:pt x="10473389" y="0"/>
                </a:lnTo>
                <a:lnTo>
                  <a:pt x="10473389" y="4634474"/>
                </a:lnTo>
                <a:lnTo>
                  <a:pt x="0" y="4634474"/>
                </a:lnTo>
                <a:lnTo>
                  <a:pt x="0" y="0"/>
                </a:lnTo>
                <a:close/>
              </a:path>
            </a:pathLst>
          </a:custGeom>
          <a:blipFill rotWithShape="1">
            <a:blip r:embed="rId5">
              <a:alphaModFix/>
            </a:blip>
            <a:stretch>
              <a:fillRect b="0" l="0" r="0" t="0"/>
            </a:stretch>
          </a:blipFill>
          <a:ln>
            <a:noFill/>
          </a:ln>
        </p:spPr>
      </p:sp>
      <p:sp>
        <p:nvSpPr>
          <p:cNvPr id="240" name="Google Shape;240;p7"/>
          <p:cNvSpPr txBox="1"/>
          <p:nvPr/>
        </p:nvSpPr>
        <p:spPr>
          <a:xfrm>
            <a:off x="209258" y="39369"/>
            <a:ext cx="13510567" cy="989331"/>
          </a:xfrm>
          <a:prstGeom prst="rect">
            <a:avLst/>
          </a:prstGeom>
          <a:noFill/>
          <a:ln>
            <a:noFill/>
          </a:ln>
        </p:spPr>
        <p:txBody>
          <a:bodyPr anchorCtr="0" anchor="t" bIns="0" lIns="0" spcFirstLastPara="1" rIns="0" wrap="square" tIns="0">
            <a:spAutoFit/>
          </a:bodyPr>
          <a:lstStyle/>
          <a:p>
            <a:pPr indent="0" lvl="0" marL="0" marR="0" rtl="0" algn="ctr">
              <a:lnSpc>
                <a:spcPct val="155021"/>
              </a:lnSpc>
              <a:spcBef>
                <a:spcPts val="0"/>
              </a:spcBef>
              <a:spcAft>
                <a:spcPts val="0"/>
              </a:spcAft>
              <a:buNone/>
            </a:pPr>
            <a:r>
              <a:rPr b="1" i="0" lang="en-US" sz="2599" u="none" cap="none" strike="noStrike">
                <a:solidFill>
                  <a:srgbClr val="17142B"/>
                </a:solidFill>
                <a:latin typeface="Open Sans Medium"/>
                <a:ea typeface="Open Sans Medium"/>
                <a:cs typeface="Open Sans Medium"/>
                <a:sym typeface="Open Sans Medium"/>
              </a:rPr>
              <a:t>In the ‘Age’ column some of the values are string so we replace them with numeric value</a:t>
            </a:r>
            <a:endParaRPr/>
          </a:p>
        </p:txBody>
      </p:sp>
      <p:sp>
        <p:nvSpPr>
          <p:cNvPr id="241" name="Google Shape;241;p7"/>
          <p:cNvSpPr txBox="1"/>
          <p:nvPr/>
        </p:nvSpPr>
        <p:spPr>
          <a:xfrm>
            <a:off x="0" y="4601731"/>
            <a:ext cx="18107083" cy="368301"/>
          </a:xfrm>
          <a:prstGeom prst="rect">
            <a:avLst/>
          </a:prstGeom>
          <a:noFill/>
          <a:ln>
            <a:noFill/>
          </a:ln>
        </p:spPr>
        <p:txBody>
          <a:bodyPr anchorCtr="0" anchor="t" bIns="0" lIns="0" spcFirstLastPara="1" rIns="0" wrap="square" tIns="0">
            <a:spAutoFit/>
          </a:bodyPr>
          <a:lstStyle/>
          <a:p>
            <a:pPr indent="0" lvl="0" marL="0" marR="0" rtl="0" algn="ctr">
              <a:lnSpc>
                <a:spcPct val="155027"/>
              </a:lnSpc>
              <a:spcBef>
                <a:spcPts val="0"/>
              </a:spcBef>
              <a:spcAft>
                <a:spcPts val="0"/>
              </a:spcAft>
              <a:buNone/>
            </a:pPr>
            <a:r>
              <a:rPr b="1" i="0" lang="en-US" sz="1999" u="none" cap="none" strike="noStrike">
                <a:solidFill>
                  <a:srgbClr val="000000"/>
                </a:solidFill>
                <a:latin typeface="Open Sans Medium"/>
                <a:ea typeface="Open Sans Medium"/>
                <a:cs typeface="Open Sans Medium"/>
                <a:sym typeface="Open Sans Medium"/>
              </a:rPr>
              <a:t>o In the ‘Gender’ column some of the entered values are written in Arabic and some are numeric, so we replace these values become [ Male , Female]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grpSp>
        <p:nvGrpSpPr>
          <p:cNvPr id="246" name="Google Shape;246;p8"/>
          <p:cNvGrpSpPr/>
          <p:nvPr/>
        </p:nvGrpSpPr>
        <p:grpSpPr>
          <a:xfrm>
            <a:off x="-571092" y="9653710"/>
            <a:ext cx="18288000" cy="4709958"/>
            <a:chOff x="0" y="-47625"/>
            <a:chExt cx="4816593" cy="1240483"/>
          </a:xfrm>
        </p:grpSpPr>
        <p:sp>
          <p:nvSpPr>
            <p:cNvPr id="247" name="Google Shape;247;p8"/>
            <p:cNvSpPr/>
            <p:nvPr/>
          </p:nvSpPr>
          <p:spPr>
            <a:xfrm>
              <a:off x="0" y="0"/>
              <a:ext cx="4816592" cy="1192858"/>
            </a:xfrm>
            <a:custGeom>
              <a:rect b="b" l="l" r="r" t="t"/>
              <a:pathLst>
                <a:path extrusionOk="0" h="1192858" w="4816592">
                  <a:moveTo>
                    <a:pt x="0" y="0"/>
                  </a:moveTo>
                  <a:lnTo>
                    <a:pt x="4816592" y="0"/>
                  </a:lnTo>
                  <a:lnTo>
                    <a:pt x="4816592" y="1192858"/>
                  </a:lnTo>
                  <a:lnTo>
                    <a:pt x="0" y="1192858"/>
                  </a:lnTo>
                  <a:close/>
                </a:path>
              </a:pathLst>
            </a:custGeom>
            <a:solidFill>
              <a:srgbClr val="17726D"/>
            </a:solidFill>
            <a:ln>
              <a:noFill/>
            </a:ln>
          </p:spPr>
        </p:sp>
        <p:sp>
          <p:nvSpPr>
            <p:cNvPr id="248" name="Google Shape;248;p8"/>
            <p:cNvSpPr txBox="1"/>
            <p:nvPr/>
          </p:nvSpPr>
          <p:spPr>
            <a:xfrm>
              <a:off x="0" y="-47625"/>
              <a:ext cx="4816593" cy="124048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49" name="Google Shape;249;p8"/>
          <p:cNvGrpSpPr/>
          <p:nvPr/>
        </p:nvGrpSpPr>
        <p:grpSpPr>
          <a:xfrm>
            <a:off x="15853048" y="-912528"/>
            <a:ext cx="3803190" cy="3803190"/>
            <a:chOff x="0" y="0"/>
            <a:chExt cx="812800" cy="812800"/>
          </a:xfrm>
        </p:grpSpPr>
        <p:sp>
          <p:nvSpPr>
            <p:cNvPr id="250" name="Google Shape;250;p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8"/>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2" name="Google Shape;252;p8"/>
          <p:cNvSpPr/>
          <p:nvPr/>
        </p:nvSpPr>
        <p:spPr>
          <a:xfrm>
            <a:off x="113484" y="8837596"/>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253" name="Google Shape;253;p8"/>
          <p:cNvSpPr/>
          <p:nvPr/>
        </p:nvSpPr>
        <p:spPr>
          <a:xfrm>
            <a:off x="2786755" y="6052482"/>
            <a:ext cx="11175966" cy="2100428"/>
          </a:xfrm>
          <a:custGeom>
            <a:rect b="b" l="l" r="r" t="t"/>
            <a:pathLst>
              <a:path extrusionOk="0" h="2100428" w="11175966">
                <a:moveTo>
                  <a:pt x="0" y="0"/>
                </a:moveTo>
                <a:lnTo>
                  <a:pt x="11175966" y="0"/>
                </a:lnTo>
                <a:lnTo>
                  <a:pt x="11175966" y="2100428"/>
                </a:lnTo>
                <a:lnTo>
                  <a:pt x="0" y="2100428"/>
                </a:lnTo>
                <a:lnTo>
                  <a:pt x="0" y="0"/>
                </a:lnTo>
                <a:close/>
              </a:path>
            </a:pathLst>
          </a:custGeom>
          <a:blipFill rotWithShape="1">
            <a:blip r:embed="rId4">
              <a:alphaModFix/>
            </a:blip>
            <a:stretch>
              <a:fillRect b="-28" l="0" r="-5202" t="-28"/>
            </a:stretch>
          </a:blipFill>
          <a:ln>
            <a:noFill/>
          </a:ln>
        </p:spPr>
      </p:sp>
      <p:sp>
        <p:nvSpPr>
          <p:cNvPr id="254" name="Google Shape;254;p8"/>
          <p:cNvSpPr/>
          <p:nvPr/>
        </p:nvSpPr>
        <p:spPr>
          <a:xfrm>
            <a:off x="2786755" y="2890662"/>
            <a:ext cx="11031062" cy="1996710"/>
          </a:xfrm>
          <a:custGeom>
            <a:rect b="b" l="l" r="r" t="t"/>
            <a:pathLst>
              <a:path extrusionOk="0" h="1996710" w="11031062">
                <a:moveTo>
                  <a:pt x="0" y="0"/>
                </a:moveTo>
                <a:lnTo>
                  <a:pt x="11031063" y="0"/>
                </a:lnTo>
                <a:lnTo>
                  <a:pt x="11031063" y="1996710"/>
                </a:lnTo>
                <a:lnTo>
                  <a:pt x="0" y="1996710"/>
                </a:lnTo>
                <a:lnTo>
                  <a:pt x="0" y="0"/>
                </a:lnTo>
                <a:close/>
              </a:path>
            </a:pathLst>
          </a:custGeom>
          <a:blipFill rotWithShape="1">
            <a:blip r:embed="rId5">
              <a:alphaModFix/>
            </a:blip>
            <a:stretch>
              <a:fillRect b="0" l="0" r="-9700" t="0"/>
            </a:stretch>
          </a:blipFill>
          <a:ln>
            <a:noFill/>
          </a:ln>
        </p:spPr>
      </p:sp>
      <p:sp>
        <p:nvSpPr>
          <p:cNvPr id="255" name="Google Shape;255;p8"/>
          <p:cNvSpPr txBox="1"/>
          <p:nvPr/>
        </p:nvSpPr>
        <p:spPr>
          <a:xfrm>
            <a:off x="113484" y="865242"/>
            <a:ext cx="18103667" cy="5398320"/>
          </a:xfrm>
          <a:prstGeom prst="rect">
            <a:avLst/>
          </a:prstGeom>
          <a:noFill/>
          <a:ln>
            <a:noFill/>
          </a:ln>
        </p:spPr>
        <p:txBody>
          <a:bodyPr anchorCtr="0" anchor="t" bIns="0" lIns="0" spcFirstLastPara="1" rIns="0" wrap="square" tIns="0">
            <a:spAutoFit/>
          </a:bodyPr>
          <a:lstStyle/>
          <a:p>
            <a:pPr indent="0" lvl="0" marL="0" marR="0" rtl="0" algn="just">
              <a:lnSpc>
                <a:spcPct val="176056"/>
              </a:lnSpc>
              <a:spcBef>
                <a:spcPts val="0"/>
              </a:spcBef>
              <a:spcAft>
                <a:spcPts val="0"/>
              </a:spcAft>
              <a:buNone/>
            </a:pPr>
            <a:r>
              <a:rPr b="0" i="0" lang="en-US" sz="2343" u="none" cap="none" strike="noStrike">
                <a:solidFill>
                  <a:srgbClr val="FFFFFF"/>
                </a:solidFill>
                <a:latin typeface="Open Sans"/>
                <a:ea typeface="Open Sans"/>
                <a:cs typeface="Open Sans"/>
                <a:sym typeface="Open Sans"/>
              </a:rPr>
              <a:t>2. Data exploration and cleaning:</a:t>
            </a:r>
            <a:endParaRPr/>
          </a:p>
          <a:p>
            <a:pPr indent="-274605" lvl="1" marL="549211" marR="0" rtl="0" algn="just">
              <a:lnSpc>
                <a:spcPct val="176051"/>
              </a:lnSpc>
              <a:spcBef>
                <a:spcPts val="0"/>
              </a:spcBef>
              <a:spcAft>
                <a:spcPts val="0"/>
              </a:spcAft>
              <a:buClr>
                <a:srgbClr val="000000"/>
              </a:buClr>
              <a:buSzPts val="2543"/>
              <a:buFont typeface="Open Sans"/>
              <a:buAutoNum type="arabicPeriod"/>
            </a:pPr>
            <a:r>
              <a:rPr b="0" i="0" lang="en-US" sz="2543" u="none" cap="none" strike="noStrike">
                <a:solidFill>
                  <a:srgbClr val="000000"/>
                </a:solidFill>
                <a:latin typeface="Open Sans"/>
                <a:ea typeface="Open Sans"/>
                <a:cs typeface="Open Sans"/>
                <a:sym typeface="Open Sans"/>
              </a:rPr>
              <a:t>Dealing with missing values:</a:t>
            </a:r>
            <a:endParaRPr/>
          </a:p>
          <a:p>
            <a:pPr indent="0" lvl="0" marL="0" marR="0" rtl="0" algn="just">
              <a:lnSpc>
                <a:spcPct val="176054"/>
              </a:lnSpc>
              <a:spcBef>
                <a:spcPts val="0"/>
              </a:spcBef>
              <a:spcAft>
                <a:spcPts val="0"/>
              </a:spcAft>
              <a:buNone/>
            </a:pPr>
            <a:r>
              <a:rPr b="0" i="0" lang="en-US" sz="2443" u="none" cap="none" strike="noStrike">
                <a:solidFill>
                  <a:srgbClr val="000000"/>
                </a:solidFill>
                <a:latin typeface="Open Sans"/>
                <a:ea typeface="Open Sans"/>
                <a:cs typeface="Open Sans"/>
                <a:sym typeface="Open Sans"/>
              </a:rPr>
              <a:t>    1.Missing values ​​in numerical columns were replaced with mean values.</a:t>
            </a:r>
            <a:endParaRPr/>
          </a:p>
          <a:p>
            <a:pPr indent="0" lvl="0" marL="0" marR="0" rtl="0" algn="just">
              <a:lnSpc>
                <a:spcPct val="176054"/>
              </a:lnSpc>
              <a:spcBef>
                <a:spcPts val="0"/>
              </a:spcBef>
              <a:spcAft>
                <a:spcPts val="0"/>
              </a:spcAft>
              <a:buNone/>
            </a:pPr>
            <a:r>
              <a:t/>
            </a:r>
            <a:endParaRPr b="0" i="0" sz="2443" u="none" cap="none" strike="noStrike">
              <a:solidFill>
                <a:srgbClr val="000000"/>
              </a:solidFill>
              <a:latin typeface="Open Sans"/>
              <a:ea typeface="Open Sans"/>
              <a:cs typeface="Open Sans"/>
              <a:sym typeface="Open Sans"/>
            </a:endParaRPr>
          </a:p>
          <a:p>
            <a:pPr indent="0" lvl="0" marL="0" marR="0" rtl="0" algn="just">
              <a:lnSpc>
                <a:spcPct val="176054"/>
              </a:lnSpc>
              <a:spcBef>
                <a:spcPts val="0"/>
              </a:spcBef>
              <a:spcAft>
                <a:spcPts val="0"/>
              </a:spcAft>
              <a:buNone/>
            </a:pPr>
            <a:r>
              <a:t/>
            </a:r>
            <a:endParaRPr b="0" i="0" sz="2443" u="none" cap="none" strike="noStrike">
              <a:solidFill>
                <a:srgbClr val="000000"/>
              </a:solidFill>
              <a:latin typeface="Open Sans"/>
              <a:ea typeface="Open Sans"/>
              <a:cs typeface="Open Sans"/>
              <a:sym typeface="Open Sans"/>
            </a:endParaRPr>
          </a:p>
          <a:p>
            <a:pPr indent="0" lvl="0" marL="0" marR="0" rtl="0" algn="just">
              <a:lnSpc>
                <a:spcPct val="176054"/>
              </a:lnSpc>
              <a:spcBef>
                <a:spcPts val="0"/>
              </a:spcBef>
              <a:spcAft>
                <a:spcPts val="0"/>
              </a:spcAft>
              <a:buNone/>
            </a:pPr>
            <a:r>
              <a:t/>
            </a:r>
            <a:endParaRPr b="0" i="0" sz="2443" u="none" cap="none" strike="noStrike">
              <a:solidFill>
                <a:srgbClr val="000000"/>
              </a:solidFill>
              <a:latin typeface="Open Sans"/>
              <a:ea typeface="Open Sans"/>
              <a:cs typeface="Open Sans"/>
              <a:sym typeface="Open Sans"/>
            </a:endParaRPr>
          </a:p>
          <a:p>
            <a:pPr indent="0" lvl="0" marL="0" marR="0" rtl="0" algn="just">
              <a:lnSpc>
                <a:spcPct val="176054"/>
              </a:lnSpc>
              <a:spcBef>
                <a:spcPts val="0"/>
              </a:spcBef>
              <a:spcAft>
                <a:spcPts val="0"/>
              </a:spcAft>
              <a:buNone/>
            </a:pPr>
            <a:r>
              <a:t/>
            </a:r>
            <a:endParaRPr b="0" i="0" sz="2443" u="none" cap="none" strike="noStrike">
              <a:solidFill>
                <a:srgbClr val="000000"/>
              </a:solidFill>
              <a:latin typeface="Open Sans"/>
              <a:ea typeface="Open Sans"/>
              <a:cs typeface="Open Sans"/>
              <a:sym typeface="Open Sans"/>
            </a:endParaRPr>
          </a:p>
          <a:p>
            <a:pPr indent="0" lvl="0" marL="0" marR="0" rtl="0" algn="just">
              <a:lnSpc>
                <a:spcPct val="176054"/>
              </a:lnSpc>
              <a:spcBef>
                <a:spcPts val="0"/>
              </a:spcBef>
              <a:spcAft>
                <a:spcPts val="0"/>
              </a:spcAft>
              <a:buNone/>
            </a:pPr>
            <a:r>
              <a:t/>
            </a:r>
            <a:endParaRPr b="0" i="0" sz="2443" u="none" cap="none" strike="noStrike">
              <a:solidFill>
                <a:srgbClr val="000000"/>
              </a:solidFill>
              <a:latin typeface="Open Sans"/>
              <a:ea typeface="Open Sans"/>
              <a:cs typeface="Open Sans"/>
              <a:sym typeface="Open Sans"/>
            </a:endParaRPr>
          </a:p>
          <a:p>
            <a:pPr indent="0" lvl="0" marL="0" marR="0" rtl="0" algn="just">
              <a:lnSpc>
                <a:spcPct val="176054"/>
              </a:lnSpc>
              <a:spcBef>
                <a:spcPts val="0"/>
              </a:spcBef>
              <a:spcAft>
                <a:spcPts val="0"/>
              </a:spcAft>
              <a:buNone/>
            </a:pPr>
            <a:r>
              <a:rPr b="0" i="0" lang="en-US" sz="2443" u="none" cap="none" strike="noStrike">
                <a:solidFill>
                  <a:srgbClr val="000000"/>
                </a:solidFill>
                <a:latin typeface="Open Sans"/>
                <a:ea typeface="Open Sans"/>
                <a:cs typeface="Open Sans"/>
                <a:sym typeface="Open Sans"/>
              </a:rPr>
              <a:t>    2.Missing values ​​in categorical columns were replaced with the most frequently occurring value (mode).</a:t>
            </a:r>
            <a:endParaRPr/>
          </a:p>
          <a:p>
            <a:pPr indent="0" lvl="0" marL="0" marR="0" rtl="0" algn="just">
              <a:lnSpc>
                <a:spcPct val="176051"/>
              </a:lnSpc>
              <a:spcBef>
                <a:spcPts val="0"/>
              </a:spcBef>
              <a:spcAft>
                <a:spcPts val="0"/>
              </a:spcAft>
              <a:buNone/>
            </a:pPr>
            <a:r>
              <a:rPr b="0" i="0" lang="en-US" sz="2543" u="none" cap="none" strike="noStrike">
                <a:solidFill>
                  <a:srgbClr val="000000"/>
                </a:solidFill>
                <a:latin typeface="Open Sans"/>
                <a:ea typeface="Open Sans"/>
                <a:cs typeface="Open Sans"/>
                <a:sym typeface="Open Sans"/>
              </a:rPr>
              <a:t> </a:t>
            </a:r>
            <a:endParaRPr/>
          </a:p>
        </p:txBody>
      </p:sp>
      <p:sp>
        <p:nvSpPr>
          <p:cNvPr id="256" name="Google Shape;256;p8"/>
          <p:cNvSpPr txBox="1"/>
          <p:nvPr/>
        </p:nvSpPr>
        <p:spPr>
          <a:xfrm>
            <a:off x="209258" y="308496"/>
            <a:ext cx="17507649"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DATA EXPLORATION &amp; CLEANING: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grpSp>
        <p:nvGrpSpPr>
          <p:cNvPr id="261" name="Google Shape;261;p9"/>
          <p:cNvGrpSpPr/>
          <p:nvPr/>
        </p:nvGrpSpPr>
        <p:grpSpPr>
          <a:xfrm>
            <a:off x="24925" y="9758787"/>
            <a:ext cx="18288000" cy="4709958"/>
            <a:chOff x="0" y="-47625"/>
            <a:chExt cx="4816593" cy="1240483"/>
          </a:xfrm>
        </p:grpSpPr>
        <p:sp>
          <p:nvSpPr>
            <p:cNvPr id="262" name="Google Shape;262;p9"/>
            <p:cNvSpPr/>
            <p:nvPr/>
          </p:nvSpPr>
          <p:spPr>
            <a:xfrm>
              <a:off x="0" y="0"/>
              <a:ext cx="4816592" cy="1192858"/>
            </a:xfrm>
            <a:custGeom>
              <a:rect b="b" l="l" r="r" t="t"/>
              <a:pathLst>
                <a:path extrusionOk="0" h="1192858" w="4816592">
                  <a:moveTo>
                    <a:pt x="0" y="0"/>
                  </a:moveTo>
                  <a:lnTo>
                    <a:pt x="4816592" y="0"/>
                  </a:lnTo>
                  <a:lnTo>
                    <a:pt x="4816592" y="1192858"/>
                  </a:lnTo>
                  <a:lnTo>
                    <a:pt x="0" y="1192858"/>
                  </a:lnTo>
                  <a:close/>
                </a:path>
              </a:pathLst>
            </a:custGeom>
            <a:solidFill>
              <a:srgbClr val="17726D"/>
            </a:solidFill>
            <a:ln>
              <a:noFill/>
            </a:ln>
          </p:spPr>
        </p:sp>
        <p:sp>
          <p:nvSpPr>
            <p:cNvPr id="263" name="Google Shape;263;p9"/>
            <p:cNvSpPr txBox="1"/>
            <p:nvPr/>
          </p:nvSpPr>
          <p:spPr>
            <a:xfrm>
              <a:off x="0" y="-47625"/>
              <a:ext cx="4816593" cy="1240483"/>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grpSp>
        <p:nvGrpSpPr>
          <p:cNvPr id="264" name="Google Shape;264;p9"/>
          <p:cNvGrpSpPr/>
          <p:nvPr/>
        </p:nvGrpSpPr>
        <p:grpSpPr>
          <a:xfrm>
            <a:off x="15853048" y="-912528"/>
            <a:ext cx="3803190" cy="3803190"/>
            <a:chOff x="0" y="0"/>
            <a:chExt cx="812800" cy="812800"/>
          </a:xfrm>
        </p:grpSpPr>
        <p:sp>
          <p:nvSpPr>
            <p:cNvPr id="265" name="Google Shape;265;p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cap="sq" cmpd="sng" w="952500">
              <a:solidFill>
                <a:srgbClr val="F6F6F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txBox="1"/>
            <p:nvPr/>
          </p:nvSpPr>
          <p:spPr>
            <a:xfrm>
              <a:off x="76200" y="28575"/>
              <a:ext cx="660400" cy="708025"/>
            </a:xfrm>
            <a:prstGeom prst="rect">
              <a:avLst/>
            </a:prstGeom>
            <a:noFill/>
            <a:ln>
              <a:noFill/>
            </a:ln>
          </p:spPr>
          <p:txBody>
            <a:bodyPr anchorCtr="0" anchor="ctr" bIns="50800" lIns="50800" spcFirstLastPara="1" rIns="50800" wrap="square" tIns="50800">
              <a:noAutofit/>
            </a:bodyPr>
            <a:lstStyle/>
            <a:p>
              <a:pPr indent="0" lvl="0" marL="0" marR="0" rtl="0" algn="ctr">
                <a:lnSpc>
                  <a:spcPct val="13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7" name="Google Shape;267;p9"/>
          <p:cNvSpPr/>
          <p:nvPr/>
        </p:nvSpPr>
        <p:spPr>
          <a:xfrm>
            <a:off x="113484" y="8993128"/>
            <a:ext cx="915216" cy="841408"/>
          </a:xfrm>
          <a:custGeom>
            <a:rect b="b" l="l" r="r" t="t"/>
            <a:pathLst>
              <a:path extrusionOk="0" h="841408" w="915216">
                <a:moveTo>
                  <a:pt x="0" y="0"/>
                </a:moveTo>
                <a:lnTo>
                  <a:pt x="915216" y="0"/>
                </a:lnTo>
                <a:lnTo>
                  <a:pt x="915216" y="841408"/>
                </a:lnTo>
                <a:lnTo>
                  <a:pt x="0" y="841408"/>
                </a:lnTo>
                <a:lnTo>
                  <a:pt x="0" y="0"/>
                </a:lnTo>
                <a:close/>
              </a:path>
            </a:pathLst>
          </a:custGeom>
          <a:blipFill rotWithShape="1">
            <a:blip r:embed="rId3">
              <a:alphaModFix/>
            </a:blip>
            <a:stretch>
              <a:fillRect b="0" l="0" r="0" t="0"/>
            </a:stretch>
          </a:blipFill>
          <a:ln>
            <a:noFill/>
          </a:ln>
        </p:spPr>
      </p:sp>
      <p:sp>
        <p:nvSpPr>
          <p:cNvPr id="268" name="Google Shape;268;p9"/>
          <p:cNvSpPr/>
          <p:nvPr/>
        </p:nvSpPr>
        <p:spPr>
          <a:xfrm>
            <a:off x="209258" y="4393103"/>
            <a:ext cx="8249808" cy="3258005"/>
          </a:xfrm>
          <a:custGeom>
            <a:rect b="b" l="l" r="r" t="t"/>
            <a:pathLst>
              <a:path extrusionOk="0" h="3258005" w="8249808">
                <a:moveTo>
                  <a:pt x="0" y="0"/>
                </a:moveTo>
                <a:lnTo>
                  <a:pt x="8249809" y="0"/>
                </a:lnTo>
                <a:lnTo>
                  <a:pt x="8249809" y="3258005"/>
                </a:lnTo>
                <a:lnTo>
                  <a:pt x="0" y="3258005"/>
                </a:lnTo>
                <a:lnTo>
                  <a:pt x="0" y="0"/>
                </a:lnTo>
                <a:close/>
              </a:path>
            </a:pathLst>
          </a:custGeom>
          <a:blipFill rotWithShape="1">
            <a:blip r:embed="rId4">
              <a:alphaModFix/>
            </a:blip>
            <a:stretch>
              <a:fillRect b="0" l="0" r="-35012" t="0"/>
            </a:stretch>
          </a:blipFill>
          <a:ln>
            <a:noFill/>
          </a:ln>
        </p:spPr>
      </p:sp>
      <p:sp>
        <p:nvSpPr>
          <p:cNvPr id="269" name="Google Shape;269;p9"/>
          <p:cNvSpPr/>
          <p:nvPr/>
        </p:nvSpPr>
        <p:spPr>
          <a:xfrm>
            <a:off x="7621707" y="7651108"/>
            <a:ext cx="11029531" cy="2130930"/>
          </a:xfrm>
          <a:custGeom>
            <a:rect b="b" l="l" r="r" t="t"/>
            <a:pathLst>
              <a:path extrusionOk="0" h="2130930" w="11029531">
                <a:moveTo>
                  <a:pt x="0" y="0"/>
                </a:moveTo>
                <a:lnTo>
                  <a:pt x="11029531" y="0"/>
                </a:lnTo>
                <a:lnTo>
                  <a:pt x="11029531" y="2130929"/>
                </a:lnTo>
                <a:lnTo>
                  <a:pt x="0" y="2130929"/>
                </a:lnTo>
                <a:lnTo>
                  <a:pt x="0" y="0"/>
                </a:lnTo>
                <a:close/>
              </a:path>
            </a:pathLst>
          </a:custGeom>
          <a:blipFill rotWithShape="1">
            <a:blip r:embed="rId5">
              <a:alphaModFix/>
            </a:blip>
            <a:stretch>
              <a:fillRect b="-4811" l="0" r="0" t="0"/>
            </a:stretch>
          </a:blipFill>
          <a:ln>
            <a:noFill/>
          </a:ln>
        </p:spPr>
      </p:sp>
      <p:sp>
        <p:nvSpPr>
          <p:cNvPr id="270" name="Google Shape;270;p9"/>
          <p:cNvSpPr txBox="1"/>
          <p:nvPr/>
        </p:nvSpPr>
        <p:spPr>
          <a:xfrm>
            <a:off x="209258" y="865242"/>
            <a:ext cx="17507649" cy="3211126"/>
          </a:xfrm>
          <a:prstGeom prst="rect">
            <a:avLst/>
          </a:prstGeom>
          <a:noFill/>
          <a:ln>
            <a:noFill/>
          </a:ln>
        </p:spPr>
        <p:txBody>
          <a:bodyPr anchorCtr="0" anchor="t" bIns="0" lIns="0" spcFirstLastPara="1" rIns="0" wrap="square" tIns="0">
            <a:spAutoFit/>
          </a:bodyPr>
          <a:lstStyle/>
          <a:p>
            <a:pPr indent="0" lvl="0" marL="0" marR="0" rtl="0" algn="just">
              <a:lnSpc>
                <a:spcPct val="176056"/>
              </a:lnSpc>
              <a:spcBef>
                <a:spcPts val="0"/>
              </a:spcBef>
              <a:spcAft>
                <a:spcPts val="0"/>
              </a:spcAft>
              <a:buNone/>
            </a:pPr>
            <a:r>
              <a:rPr b="0" i="0" lang="en-US" sz="2343" u="none" cap="none" strike="noStrike">
                <a:solidFill>
                  <a:srgbClr val="FFFFFF"/>
                </a:solidFill>
                <a:latin typeface="Open Sans"/>
                <a:ea typeface="Open Sans"/>
                <a:cs typeface="Open Sans"/>
                <a:sym typeface="Open Sans"/>
              </a:rPr>
              <a:t>2. Data exploration and cleaning:</a:t>
            </a:r>
            <a:endParaRPr/>
          </a:p>
          <a:p>
            <a:pPr indent="0" lvl="0" marL="0" marR="0" rtl="0" algn="just">
              <a:lnSpc>
                <a:spcPct val="176051"/>
              </a:lnSpc>
              <a:spcBef>
                <a:spcPts val="0"/>
              </a:spcBef>
              <a:spcAft>
                <a:spcPts val="0"/>
              </a:spcAft>
              <a:buNone/>
            </a:pPr>
            <a:r>
              <a:rPr b="0" i="0" lang="en-US" sz="2543" u="none" cap="none" strike="noStrike">
                <a:solidFill>
                  <a:srgbClr val="000000"/>
                </a:solidFill>
                <a:latin typeface="Open Sans"/>
                <a:ea typeface="Open Sans"/>
                <a:cs typeface="Open Sans"/>
                <a:sym typeface="Open Sans"/>
              </a:rPr>
              <a:t> 2.Dealing with outliers:</a:t>
            </a:r>
            <a:endParaRPr/>
          </a:p>
          <a:p>
            <a:pPr indent="0" lvl="0" marL="0" marR="0" rtl="0" algn="just">
              <a:lnSpc>
                <a:spcPct val="176054"/>
              </a:lnSpc>
              <a:spcBef>
                <a:spcPts val="0"/>
              </a:spcBef>
              <a:spcAft>
                <a:spcPts val="0"/>
              </a:spcAft>
              <a:buNone/>
            </a:pPr>
            <a:r>
              <a:rPr b="0" i="0" lang="en-US" sz="2443" u="none" cap="none" strike="noStrike">
                <a:solidFill>
                  <a:srgbClr val="000000"/>
                </a:solidFill>
                <a:latin typeface="Open Sans"/>
                <a:ea typeface="Open Sans"/>
                <a:cs typeface="Open Sans"/>
                <a:sym typeface="Open Sans"/>
              </a:rPr>
              <a:t> 1.The IQR (Interquartile Range) was calculated and the maximum and minimum acceptable values ​​were      determined.   </a:t>
            </a:r>
            <a:endParaRPr/>
          </a:p>
          <a:p>
            <a:pPr indent="0" lvl="0" marL="0" marR="0" rtl="0" algn="just">
              <a:lnSpc>
                <a:spcPct val="176054"/>
              </a:lnSpc>
              <a:spcBef>
                <a:spcPts val="0"/>
              </a:spcBef>
              <a:spcAft>
                <a:spcPts val="0"/>
              </a:spcAft>
              <a:buNone/>
            </a:pPr>
            <a:r>
              <a:rPr b="0" i="0" lang="en-US" sz="2443" u="none" cap="none" strike="noStrike">
                <a:solidFill>
                  <a:srgbClr val="000000"/>
                </a:solidFill>
                <a:latin typeface="Open Sans"/>
                <a:ea typeface="Open Sans"/>
                <a:cs typeface="Open Sans"/>
                <a:sym typeface="Open Sans"/>
              </a:rPr>
              <a:t>  2.Values ​​that exceeded the limits were replaced with the median.</a:t>
            </a:r>
            <a:endParaRPr/>
          </a:p>
          <a:p>
            <a:pPr indent="0" lvl="0" marL="0" marR="0" rtl="0" algn="just">
              <a:lnSpc>
                <a:spcPct val="176054"/>
              </a:lnSpc>
              <a:spcBef>
                <a:spcPts val="0"/>
              </a:spcBef>
              <a:spcAft>
                <a:spcPts val="0"/>
              </a:spcAft>
              <a:buNone/>
            </a:pPr>
            <a:r>
              <a:rPr b="0" i="0" lang="en-US" sz="2443" u="none" cap="none" strike="noStrike">
                <a:solidFill>
                  <a:srgbClr val="000000"/>
                </a:solidFill>
                <a:latin typeface="Open Sans"/>
                <a:ea typeface="Open Sans"/>
                <a:cs typeface="Open Sans"/>
                <a:sym typeface="Open Sans"/>
              </a:rPr>
              <a:t>   3.Handling data duplication: Duplicate data has been removed to improve quality and accuracy.</a:t>
            </a:r>
            <a:endParaRPr/>
          </a:p>
        </p:txBody>
      </p:sp>
      <p:sp>
        <p:nvSpPr>
          <p:cNvPr id="271" name="Google Shape;271;p9"/>
          <p:cNvSpPr txBox="1"/>
          <p:nvPr/>
        </p:nvSpPr>
        <p:spPr>
          <a:xfrm>
            <a:off x="209258" y="259742"/>
            <a:ext cx="17507649" cy="994410"/>
          </a:xfrm>
          <a:prstGeom prst="rect">
            <a:avLst/>
          </a:prstGeom>
          <a:noFill/>
          <a:ln>
            <a:noFill/>
          </a:ln>
        </p:spPr>
        <p:txBody>
          <a:bodyPr anchorCtr="0" anchor="t" bIns="0" lIns="0" spcFirstLastPara="1" rIns="0" wrap="square" tIns="0">
            <a:spAutoFit/>
          </a:bodyPr>
          <a:lstStyle/>
          <a:p>
            <a:pPr indent="0" lvl="0" marL="0" marR="0" rtl="0" algn="l">
              <a:lnSpc>
                <a:spcPct val="104999"/>
              </a:lnSpc>
              <a:spcBef>
                <a:spcPts val="0"/>
              </a:spcBef>
              <a:spcAft>
                <a:spcPts val="0"/>
              </a:spcAft>
              <a:buNone/>
            </a:pPr>
            <a:r>
              <a:rPr b="1" i="0" lang="en-US" sz="7200" u="none" cap="none" strike="noStrike">
                <a:solidFill>
                  <a:srgbClr val="17726D"/>
                </a:solidFill>
                <a:latin typeface="Inter"/>
                <a:ea typeface="Inter"/>
                <a:cs typeface="Inter"/>
                <a:sym typeface="Inter"/>
              </a:rPr>
              <a:t>DATA EXPLORATION &amp; CLEANING:</a:t>
            </a:r>
            <a:endParaRPr/>
          </a:p>
        </p:txBody>
      </p:sp>
      <p:sp>
        <p:nvSpPr>
          <p:cNvPr id="272" name="Google Shape;272;p9"/>
          <p:cNvSpPr txBox="1"/>
          <p:nvPr/>
        </p:nvSpPr>
        <p:spPr>
          <a:xfrm>
            <a:off x="1295595" y="7954589"/>
            <a:ext cx="3735107" cy="532371"/>
          </a:xfrm>
          <a:prstGeom prst="rect">
            <a:avLst/>
          </a:prstGeom>
          <a:noFill/>
          <a:ln>
            <a:noFill/>
          </a:ln>
        </p:spPr>
        <p:txBody>
          <a:bodyPr anchorCtr="0" anchor="t" bIns="0" lIns="0" spcFirstLastPara="1" rIns="0" wrap="square" tIns="0">
            <a:spAutoFit/>
          </a:bodyPr>
          <a:lstStyle/>
          <a:p>
            <a:pPr indent="0" lvl="0" marL="0" marR="0" rtl="0" algn="just">
              <a:lnSpc>
                <a:spcPct val="154991"/>
              </a:lnSpc>
              <a:spcBef>
                <a:spcPts val="0"/>
              </a:spcBef>
              <a:spcAft>
                <a:spcPts val="0"/>
              </a:spcAft>
              <a:buNone/>
            </a:pPr>
            <a:r>
              <a:rPr b="1" i="0" lang="en-US" sz="1873" u="none" cap="none" strike="noStrike">
                <a:solidFill>
                  <a:srgbClr val="000000"/>
                </a:solidFill>
                <a:latin typeface="Open Sans"/>
                <a:ea typeface="Open Sans"/>
                <a:cs typeface="Open Sans"/>
                <a:sym typeface="Open Sans"/>
              </a:rPr>
              <a:t>Google Colab Notebook link :</a:t>
            </a:r>
            <a:endParaRPr/>
          </a:p>
          <a:p>
            <a:pPr indent="0" lvl="0" marL="0" marR="0" rtl="0" algn="just">
              <a:lnSpc>
                <a:spcPct val="72237"/>
              </a:lnSpc>
              <a:spcBef>
                <a:spcPts val="0"/>
              </a:spcBef>
              <a:spcAft>
                <a:spcPts val="0"/>
              </a:spcAft>
              <a:buNone/>
            </a:pPr>
            <a:r>
              <a:t/>
            </a:r>
            <a:endParaRPr b="1" i="0" sz="1873" u="none" cap="none" strike="noStrike">
              <a:solidFill>
                <a:srgbClr val="000000"/>
              </a:solidFill>
              <a:latin typeface="Open Sans"/>
              <a:ea typeface="Open Sans"/>
              <a:cs typeface="Open Sans"/>
              <a:sym typeface="Open Sans"/>
            </a:endParaRPr>
          </a:p>
        </p:txBody>
      </p:sp>
      <p:sp>
        <p:nvSpPr>
          <p:cNvPr id="273" name="Google Shape;273;p9"/>
          <p:cNvSpPr txBox="1"/>
          <p:nvPr/>
        </p:nvSpPr>
        <p:spPr>
          <a:xfrm>
            <a:off x="1558135" y="8439335"/>
            <a:ext cx="2868747" cy="320040"/>
          </a:xfrm>
          <a:prstGeom prst="rect">
            <a:avLst/>
          </a:prstGeom>
          <a:noFill/>
          <a:ln>
            <a:noFill/>
          </a:ln>
        </p:spPr>
        <p:txBody>
          <a:bodyPr anchorCtr="0" anchor="t" bIns="0" lIns="0" spcFirstLastPara="1" rIns="0" wrap="square" tIns="0">
            <a:spAutoFit/>
          </a:bodyPr>
          <a:lstStyle/>
          <a:p>
            <a:pPr indent="0" lvl="0" marL="0" marR="0" rtl="0" algn="just">
              <a:lnSpc>
                <a:spcPct val="155030"/>
              </a:lnSpc>
              <a:spcBef>
                <a:spcPts val="0"/>
              </a:spcBef>
              <a:spcAft>
                <a:spcPts val="0"/>
              </a:spcAft>
              <a:buNone/>
            </a:pPr>
            <a:r>
              <a:rPr b="0" i="0" lang="en-US" sz="1799" u="sng" cap="none" strike="noStrike">
                <a:solidFill>
                  <a:srgbClr val="000000"/>
                </a:solidFill>
                <a:latin typeface="Open Sans"/>
                <a:ea typeface="Open Sans"/>
                <a:cs typeface="Open Sans"/>
                <a:sym typeface="Open Sans"/>
                <a:hlinkClick r:id="rId6">
                  <a:extLst>
                    <a:ext uri="{A12FA001-AC4F-418D-AE19-62706E023703}">
                      <ahyp:hlinkClr val="tx"/>
                    </a:ext>
                  </a:extLst>
                </a:hlinkClick>
              </a:rPr>
              <a:t>www.reallygreatsite.com </a:t>
            </a:r>
            <a:endParaRPr/>
          </a:p>
        </p:txBody>
      </p:sp>
      <p:sp>
        <p:nvSpPr>
          <p:cNvPr id="274" name="Google Shape;274;p9"/>
          <p:cNvSpPr txBox="1"/>
          <p:nvPr/>
        </p:nvSpPr>
        <p:spPr>
          <a:xfrm>
            <a:off x="1522333" y="8950410"/>
            <a:ext cx="2868747" cy="353695"/>
          </a:xfrm>
          <a:prstGeom prst="rect">
            <a:avLst/>
          </a:prstGeom>
          <a:noFill/>
          <a:ln>
            <a:noFill/>
          </a:ln>
        </p:spPr>
        <p:txBody>
          <a:bodyPr anchorCtr="0" anchor="t" bIns="0" lIns="0" spcFirstLastPara="1" rIns="0" wrap="square" tIns="0">
            <a:spAutoFit/>
          </a:bodyPr>
          <a:lstStyle/>
          <a:p>
            <a:pPr indent="0" lvl="0" marL="0" marR="0" rtl="0" algn="just">
              <a:lnSpc>
                <a:spcPct val="155028"/>
              </a:lnSpc>
              <a:spcBef>
                <a:spcPts val="0"/>
              </a:spcBef>
              <a:spcAft>
                <a:spcPts val="0"/>
              </a:spcAft>
              <a:buNone/>
            </a:pPr>
            <a:r>
              <a:rPr b="0" i="0" lang="en-US" sz="1899" u="sng" cap="none" strike="noStrike">
                <a:solidFill>
                  <a:srgbClr val="000000"/>
                </a:solidFill>
                <a:latin typeface="Open Sans"/>
                <a:ea typeface="Open Sans"/>
                <a:cs typeface="Open Sans"/>
                <a:sym typeface="Open Sans"/>
                <a:hlinkClick r:id="rId7">
                  <a:extLst>
                    <a:ext uri="{A12FA001-AC4F-418D-AE19-62706E023703}">
                      <ahyp:hlinkClr val="tx"/>
                    </a:ext>
                  </a:extLst>
                </a:hlinkClick>
              </a:rPr>
              <a:t>www.reallygreatsite.com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